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 id="2147483672" r:id="rId2"/>
    <p:sldMasterId id="2147483660" r:id="rId3"/>
  </p:sldMasterIdLst>
  <p:notesMasterIdLst>
    <p:notesMasterId r:id="rId69"/>
  </p:notesMasterIdLst>
  <p:handoutMasterIdLst>
    <p:handoutMasterId r:id="rId70"/>
  </p:handoutMasterIdLst>
  <p:sldIdLst>
    <p:sldId id="256" r:id="rId4"/>
    <p:sldId id="265" r:id="rId5"/>
    <p:sldId id="271" r:id="rId6"/>
    <p:sldId id="1248" r:id="rId7"/>
    <p:sldId id="1033" r:id="rId8"/>
    <p:sldId id="1328" r:id="rId9"/>
    <p:sldId id="1329" r:id="rId10"/>
    <p:sldId id="1330" r:id="rId11"/>
    <p:sldId id="1331" r:id="rId12"/>
    <p:sldId id="1332" r:id="rId13"/>
    <p:sldId id="1333" r:id="rId14"/>
    <p:sldId id="1244" r:id="rId15"/>
    <p:sldId id="1334" r:id="rId16"/>
    <p:sldId id="1335" r:id="rId17"/>
    <p:sldId id="1337" r:id="rId18"/>
    <p:sldId id="1336" r:id="rId19"/>
    <p:sldId id="1338" r:id="rId20"/>
    <p:sldId id="272" r:id="rId21"/>
    <p:sldId id="1339" r:id="rId22"/>
    <p:sldId id="1384" r:id="rId23"/>
    <p:sldId id="1340" r:id="rId24"/>
    <p:sldId id="1390" r:id="rId25"/>
    <p:sldId id="1385" r:id="rId26"/>
    <p:sldId id="1387" r:id="rId27"/>
    <p:sldId id="1388" r:id="rId28"/>
    <p:sldId id="1383" r:id="rId29"/>
    <p:sldId id="1034" r:id="rId30"/>
    <p:sldId id="1342" r:id="rId31"/>
    <p:sldId id="1347" r:id="rId32"/>
    <p:sldId id="1346" r:id="rId33"/>
    <p:sldId id="1343" r:id="rId34"/>
    <p:sldId id="1360" r:id="rId35"/>
    <p:sldId id="1351" r:id="rId36"/>
    <p:sldId id="1352" r:id="rId37"/>
    <p:sldId id="1356" r:id="rId38"/>
    <p:sldId id="1353" r:id="rId39"/>
    <p:sldId id="1354" r:id="rId40"/>
    <p:sldId id="1355" r:id="rId41"/>
    <p:sldId id="1357" r:id="rId42"/>
    <p:sldId id="1358" r:id="rId43"/>
    <p:sldId id="1359" r:id="rId44"/>
    <p:sldId id="1361" r:id="rId45"/>
    <p:sldId id="1362" r:id="rId46"/>
    <p:sldId id="1348" r:id="rId47"/>
    <p:sldId id="1365" r:id="rId48"/>
    <p:sldId id="1364" r:id="rId49"/>
    <p:sldId id="1366" r:id="rId50"/>
    <p:sldId id="1367" r:id="rId51"/>
    <p:sldId id="1368" r:id="rId52"/>
    <p:sldId id="1369" r:id="rId53"/>
    <p:sldId id="1370" r:id="rId54"/>
    <p:sldId id="1371" r:id="rId55"/>
    <p:sldId id="1344" r:id="rId56"/>
    <p:sldId id="1349" r:id="rId57"/>
    <p:sldId id="1372" r:id="rId58"/>
    <p:sldId id="1373" r:id="rId59"/>
    <p:sldId id="1374" r:id="rId60"/>
    <p:sldId id="1375" r:id="rId61"/>
    <p:sldId id="1345" r:id="rId62"/>
    <p:sldId id="1350" r:id="rId63"/>
    <p:sldId id="1378" r:id="rId64"/>
    <p:sldId id="1380" r:id="rId65"/>
    <p:sldId id="1381" r:id="rId66"/>
    <p:sldId id="1382" r:id="rId67"/>
    <p:sldId id="270" r:id="rId68"/>
  </p:sldIdLst>
  <p:sldSz cx="9144000" cy="5143500" type="screen16x9"/>
  <p:notesSz cx="6858000" cy="9144000"/>
  <p:embeddedFontLst>
    <p:embeddedFont>
      <p:font typeface="Calibri" panose="020F0502020204030204" pitchFamily="34" charset="0"/>
      <p:regular r:id="rId71"/>
      <p:bold r:id="rId72"/>
      <p:italic r:id="rId73"/>
      <p:boldItalic r:id="rId74"/>
    </p:embeddedFont>
    <p:embeddedFont>
      <p:font typeface="Calibri Light" panose="020F0302020204030204" pitchFamily="34" charset="0"/>
      <p:regular r:id="rId75"/>
      <p:italic r:id="rId76"/>
    </p:embeddedFont>
    <p:embeddedFont>
      <p:font typeface="Comic Sans MS" panose="030F0702030302020204" pitchFamily="66" charset="0"/>
      <p:regular r:id="rId77"/>
      <p:bold r:id="rId78"/>
      <p:italic r:id="rId79"/>
      <p:boldItalic r:id="rId80"/>
    </p:embeddedFont>
    <p:embeddedFont>
      <p:font typeface="Proxima Nova" panose="020B0604020202020204" charset="0"/>
      <p:regular r:id="rId81"/>
      <p:bold r:id="rId82"/>
      <p:italic r:id="rId83"/>
      <p:boldItalic r:id="rId84"/>
    </p:embeddedFont>
    <p:embeddedFont>
      <p:font typeface="Cambria" panose="02040503050406030204" pitchFamily="18" charset="0"/>
      <p:regular r:id="rId85"/>
      <p:bold r:id="rId86"/>
      <p:italic r:id="rId87"/>
      <p:boldItalic r:id="rId8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17B6D"/>
    <a:srgbClr val="EB254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32" autoAdjust="0"/>
    <p:restoredTop sz="90143" autoAdjust="0"/>
  </p:normalViewPr>
  <p:slideViewPr>
    <p:cSldViewPr snapToGrid="0">
      <p:cViewPr varScale="1">
        <p:scale>
          <a:sx n="87" d="100"/>
          <a:sy n="87" d="100"/>
        </p:scale>
        <p:origin x="846" y="84"/>
      </p:cViewPr>
      <p:guideLst>
        <p:guide orient="horz" pos="1620"/>
        <p:guide pos="2880"/>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56" d="100"/>
          <a:sy n="56" d="100"/>
        </p:scale>
        <p:origin x="2856" y="72"/>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font" Target="fonts/font14.fntdata"/><Relationship Id="rId89" Type="http://schemas.openxmlformats.org/officeDocument/2006/relationships/presProps" Target="presProps.xml"/><Relationship Id="rId16" Type="http://schemas.openxmlformats.org/officeDocument/2006/relationships/slide" Target="slides/slide13.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font" Target="fonts/font4.fntdata"/><Relationship Id="rId79" Type="http://schemas.openxmlformats.org/officeDocument/2006/relationships/font" Target="fonts/font9.fntdata"/><Relationship Id="rId5" Type="http://schemas.openxmlformats.org/officeDocument/2006/relationships/slide" Target="slides/slide2.xml"/><Relationship Id="rId90" Type="http://schemas.openxmlformats.org/officeDocument/2006/relationships/viewProps" Target="viewProps.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notesMaster" Target="notesMasters/notesMaster1.xml"/><Relationship Id="rId77" Type="http://schemas.openxmlformats.org/officeDocument/2006/relationships/font" Target="fonts/font7.fntdata"/><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font" Target="fonts/font2.fntdata"/><Relationship Id="rId80" Type="http://schemas.openxmlformats.org/officeDocument/2006/relationships/font" Target="fonts/font10.fntdata"/><Relationship Id="rId85" Type="http://schemas.openxmlformats.org/officeDocument/2006/relationships/font" Target="fonts/font15.fntdata"/><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handoutMaster" Target="handoutMasters/handoutMaster1.xml"/><Relationship Id="rId75" Type="http://schemas.openxmlformats.org/officeDocument/2006/relationships/font" Target="fonts/font5.fntdata"/><Relationship Id="rId83" Type="http://schemas.openxmlformats.org/officeDocument/2006/relationships/font" Target="fonts/font13.fntdata"/><Relationship Id="rId88" Type="http://schemas.openxmlformats.org/officeDocument/2006/relationships/font" Target="fonts/font18.fntdata"/><Relationship Id="rId9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font" Target="fonts/font3.fntdata"/><Relationship Id="rId78" Type="http://schemas.openxmlformats.org/officeDocument/2006/relationships/font" Target="fonts/font8.fntdata"/><Relationship Id="rId81" Type="http://schemas.openxmlformats.org/officeDocument/2006/relationships/font" Target="fonts/font11.fntdata"/><Relationship Id="rId86" Type="http://schemas.openxmlformats.org/officeDocument/2006/relationships/font" Target="fonts/font16.fntdata"/><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font" Target="fonts/font6.fntdata"/><Relationship Id="rId7" Type="http://schemas.openxmlformats.org/officeDocument/2006/relationships/slide" Target="slides/slide4.xml"/><Relationship Id="rId71" Type="http://schemas.openxmlformats.org/officeDocument/2006/relationships/font" Target="fonts/font1.fntdata"/><Relationship Id="rId92" Type="http://schemas.openxmlformats.org/officeDocument/2006/relationships/tableStyles" Target="tableStyles.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font" Target="fonts/font17.fntdata"/><Relationship Id="rId61" Type="http://schemas.openxmlformats.org/officeDocument/2006/relationships/slide" Target="slides/slide58.xml"/><Relationship Id="rId82" Type="http://schemas.openxmlformats.org/officeDocument/2006/relationships/font" Target="fonts/font12.fntdata"/><Relationship Id="rId19" Type="http://schemas.openxmlformats.org/officeDocument/2006/relationships/slide" Target="slides/slide1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A5DE9F3-82C7-4525-A288-FF95DB62BA0B}" type="datetimeFigureOut">
              <a:rPr lang="en-IN" smtClean="0"/>
              <a:t>19-03-2024</a:t>
            </a:fld>
            <a:endParaRPr lang="en-IN"/>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4DCD629-C987-4AE9-A330-64204F31E1B3}" type="slidenum">
              <a:rPr lang="en-IN" smtClean="0"/>
              <a:t>‹#›</a:t>
            </a:fld>
            <a:endParaRPr lang="en-IN"/>
          </a:p>
        </p:txBody>
      </p:sp>
    </p:spTree>
    <p:extLst>
      <p:ext uri="{BB962C8B-B14F-4D97-AF65-F5344CB8AC3E}">
        <p14:creationId xmlns:p14="http://schemas.microsoft.com/office/powerpoint/2010/main" val="69037416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3687370346"/>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144097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17954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b6c834fc22_0_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b6c834fc22_0_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295521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570584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411312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560528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Class A Net ID- 8 bits</a:t>
            </a:r>
            <a:r>
              <a:rPr lang="en-US" baseline="0" dirty="0" smtClean="0"/>
              <a:t> means 2 to power 8=256 networks</a:t>
            </a:r>
          </a:p>
          <a:p>
            <a:pPr marL="0" lvl="0" indent="0" algn="l" rtl="0">
              <a:spcBef>
                <a:spcPts val="0"/>
              </a:spcBef>
              <a:spcAft>
                <a:spcPts val="0"/>
              </a:spcAft>
              <a:buNone/>
            </a:pPr>
            <a:r>
              <a:rPr lang="en-US" sz="1100" b="0" i="0" u="none" strike="noStrike" cap="none" dirty="0" smtClean="0">
                <a:solidFill>
                  <a:srgbClr val="000000"/>
                </a:solidFill>
                <a:latin typeface="Arial"/>
                <a:ea typeface="Arial"/>
                <a:cs typeface="Arial"/>
                <a:sym typeface="Arial"/>
              </a:rPr>
              <a:t>Host ID – 24 bits means</a:t>
            </a:r>
            <a:r>
              <a:rPr lang="en-US" sz="1100" b="0" i="0" u="none" strike="noStrike" cap="none" baseline="0" dirty="0" smtClean="0">
                <a:solidFill>
                  <a:srgbClr val="000000"/>
                </a:solidFill>
                <a:latin typeface="Arial"/>
                <a:ea typeface="Arial"/>
                <a:cs typeface="Arial"/>
                <a:sym typeface="Arial"/>
              </a:rPr>
              <a:t> </a:t>
            </a:r>
            <a:r>
              <a:rPr lang="en-US" sz="1100" b="0" i="0" u="none" strike="noStrike" cap="none" dirty="0" smtClean="0">
                <a:solidFill>
                  <a:srgbClr val="000000"/>
                </a:solidFill>
                <a:latin typeface="Arial"/>
                <a:ea typeface="Arial"/>
                <a:cs typeface="Arial"/>
                <a:sym typeface="Arial"/>
              </a:rPr>
              <a:t>2 to the power of 24 = 1,67,77,216</a:t>
            </a:r>
            <a:r>
              <a:rPr lang="en-US" sz="1100" b="0" i="0" u="none" strike="noStrike" cap="none" baseline="0" dirty="0" smtClean="0">
                <a:solidFill>
                  <a:srgbClr val="000000"/>
                </a:solidFill>
                <a:latin typeface="Arial"/>
                <a:ea typeface="Arial"/>
                <a:cs typeface="Arial"/>
                <a:sym typeface="Arial"/>
              </a:rPr>
              <a:t> hosts</a:t>
            </a:r>
          </a:p>
          <a:p>
            <a:pPr marL="0" lvl="0" indent="0" algn="l" rtl="0">
              <a:spcBef>
                <a:spcPts val="0"/>
              </a:spcBef>
              <a:spcAft>
                <a:spcPts val="0"/>
              </a:spcAft>
              <a:buNone/>
            </a:pPr>
            <a:endParaRPr lang="en-US" sz="1100" b="0" i="0" u="none" strike="noStrike" cap="none" baseline="0" dirty="0" smtClean="0">
              <a:solidFill>
                <a:srgbClr val="000000"/>
              </a:solidFill>
              <a:latin typeface="Arial"/>
              <a:cs typeface="Arial"/>
              <a:sym typeface="Arial"/>
            </a:endParaRPr>
          </a:p>
          <a:p>
            <a:pPr marL="0" lvl="0" indent="0" algn="l" rtl="0">
              <a:spcBef>
                <a:spcPts val="0"/>
              </a:spcBef>
              <a:spcAft>
                <a:spcPts val="0"/>
              </a:spcAft>
              <a:buNone/>
            </a:pPr>
            <a:r>
              <a:rPr lang="en-US" sz="1100" b="0" i="0" u="none" strike="noStrike" cap="none" baseline="0" dirty="0" smtClean="0">
                <a:solidFill>
                  <a:srgbClr val="000000"/>
                </a:solidFill>
                <a:latin typeface="Arial"/>
                <a:cs typeface="Arial"/>
                <a:sym typeface="Arial"/>
              </a:rPr>
              <a:t>Class B Net ID-16 bits means 2 to power of 16= </a:t>
            </a:r>
            <a:r>
              <a:rPr lang="en-US" sz="1100" b="0" i="0" u="none" strike="noStrike" cap="none" dirty="0" smtClean="0">
                <a:solidFill>
                  <a:srgbClr val="000000"/>
                </a:solidFill>
                <a:latin typeface="Arial"/>
                <a:ea typeface="Arial"/>
                <a:cs typeface="Arial"/>
                <a:sym typeface="Arial"/>
              </a:rPr>
              <a:t>65,536 networks and Same number of hosts</a:t>
            </a:r>
            <a:endParaRPr/>
          </a:p>
        </p:txBody>
      </p:sp>
    </p:spTree>
    <p:extLst>
      <p:ext uri="{BB962C8B-B14F-4D97-AF65-F5344CB8AC3E}">
        <p14:creationId xmlns:p14="http://schemas.microsoft.com/office/powerpoint/2010/main" val="26793130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561787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269028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628147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162289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b6c834fc22_0_1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b6c834fc22_0_1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5910348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2769996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b6c834fc22_0_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b6c834fc22_0_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026855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0407669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6680579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9533628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2680766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b6c834fc22_0_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b6c834fc22_0_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9044327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3001675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b6c834fc22_0_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b6c834fc22_0_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2713867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713144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2403676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1768258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b6c834fc22_0_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b6c834fc22_0_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7025551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b6c834fc22_0_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b6c834fc22_0_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8557193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sz="1100" b="1" i="1" u="none" strike="noStrike" cap="none" dirty="0" smtClean="0">
                <a:solidFill>
                  <a:srgbClr val="000000"/>
                </a:solidFill>
                <a:effectLst/>
                <a:latin typeface="Arial"/>
                <a:ea typeface="Arial"/>
                <a:cs typeface="Arial"/>
                <a:sym typeface="Arial"/>
              </a:rPr>
              <a:t>Broadcast Updates</a:t>
            </a:r>
            <a:endParaRPr lang="en-US" sz="1100" b="1" i="0" u="none" strike="noStrike" cap="none" dirty="0" smtClean="0">
              <a:solidFill>
                <a:srgbClr val="000000"/>
              </a:solidFill>
              <a:effectLst/>
              <a:latin typeface="Arial"/>
              <a:ea typeface="Arial"/>
              <a:cs typeface="Arial"/>
              <a:sym typeface="Arial"/>
            </a:endParaRPr>
          </a:p>
          <a:p>
            <a:r>
              <a:rPr lang="en-US" sz="1100" b="0" i="0" u="none" strike="noStrike" cap="none" dirty="0" smtClean="0">
                <a:solidFill>
                  <a:srgbClr val="000000"/>
                </a:solidFill>
                <a:effectLst/>
                <a:latin typeface="Arial"/>
                <a:ea typeface="Arial"/>
                <a:cs typeface="Arial"/>
                <a:sym typeface="Arial"/>
              </a:rPr>
              <a:t>When a router first becomes active on a network, how does it find other routers and how does it announce its own presence? Several methods are available. The simplest is to send the updates to the broadcast address (in the case of IP, 255.255.255.255). Neighboring routers speaking the same routing protocol will hear the broadcasts and take appropriate action. Hosts and other devices uninterested in the routing updates will simply drop the packets.</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4916478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7233312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8686770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6209467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4015177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b="0" i="0" u="none" strike="noStrike" cap="none" dirty="0" smtClean="0">
                <a:solidFill>
                  <a:srgbClr val="000000"/>
                </a:solidFill>
                <a:effectLst/>
                <a:latin typeface="Arial"/>
                <a:ea typeface="Arial"/>
                <a:cs typeface="Arial"/>
                <a:sym typeface="Arial"/>
              </a:rPr>
              <a:t>In RIP, a hop count of 16 means infinity, or that the destination cannot be reached.</a:t>
            </a:r>
            <a:endParaRPr dirty="0"/>
          </a:p>
        </p:txBody>
      </p:sp>
    </p:spTree>
    <p:extLst>
      <p:ext uri="{BB962C8B-B14F-4D97-AF65-F5344CB8AC3E}">
        <p14:creationId xmlns:p14="http://schemas.microsoft.com/office/powerpoint/2010/main" val="198321445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037902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b6c834fc22_0_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b6c834fc22_0_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0593560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7752123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1958591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b6c834fc22_0_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b6c834fc22_0_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0771231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0165080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0110865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5825734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837991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8587762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8732371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563023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8606387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6144988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9341623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IS-IS-</a:t>
            </a:r>
            <a:r>
              <a:rPr lang="en-US" dirty="0" smtClean="0">
                <a:sym typeface="Wingdings" panose="05000000000000000000" pitchFamily="2" charset="2"/>
              </a:rPr>
              <a:t> Intermediate Systems to </a:t>
            </a:r>
            <a:r>
              <a:rPr lang="en-US" smtClean="0">
                <a:sym typeface="Wingdings" panose="05000000000000000000" pitchFamily="2" charset="2"/>
              </a:rPr>
              <a:t>Intermediate</a:t>
            </a:r>
            <a:r>
              <a:rPr lang="en-US" baseline="0" smtClean="0">
                <a:sym typeface="Wingdings" panose="05000000000000000000" pitchFamily="2" charset="2"/>
              </a:rPr>
              <a:t> Systems.</a:t>
            </a:r>
            <a:endParaRPr/>
          </a:p>
        </p:txBody>
      </p:sp>
    </p:spTree>
    <p:extLst>
      <p:ext uri="{BB962C8B-B14F-4D97-AF65-F5344CB8AC3E}">
        <p14:creationId xmlns:p14="http://schemas.microsoft.com/office/powerpoint/2010/main" val="37375326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b6c834fc22_0_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b6c834fc22_0_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5015591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2083485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5201814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4259595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9007625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0832915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b6c834fc22_0_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b6c834fc22_0_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388614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b="0" i="0" u="none" strike="noStrike" cap="none" dirty="0" smtClean="0">
                <a:solidFill>
                  <a:srgbClr val="000000"/>
                </a:solidFill>
                <a:latin typeface="Arial"/>
                <a:ea typeface="Arial"/>
                <a:cs typeface="Arial"/>
                <a:sym typeface="Arial"/>
              </a:rPr>
              <a:t>Jitter is the variation in time delay between when a signal is transmitted and when it's received over a network connection, measuring the variability in ping. This is often caused by network congestion, poor hardware performance and not implementing packet prioritization.  Jitter is </a:t>
            </a:r>
            <a:r>
              <a:rPr lang="en-US" sz="1100" b="1" i="0" u="none" strike="noStrike" cap="none" dirty="0" smtClean="0">
                <a:solidFill>
                  <a:srgbClr val="000000"/>
                </a:solidFill>
                <a:latin typeface="Arial"/>
                <a:ea typeface="Arial"/>
                <a:cs typeface="Arial"/>
                <a:sym typeface="Arial"/>
              </a:rPr>
              <a:t>when there is a time delay over your network connection</a:t>
            </a:r>
            <a:r>
              <a:rPr lang="en-US" sz="1100" b="0" i="0" u="none" strike="noStrike" cap="none" dirty="0" smtClean="0">
                <a:solidFill>
                  <a:srgbClr val="000000"/>
                </a:solidFill>
                <a:latin typeface="Arial"/>
                <a:ea typeface="Arial"/>
                <a:cs typeface="Arial"/>
                <a:sym typeface="Arial"/>
              </a:rPr>
              <a:t>.</a:t>
            </a:r>
            <a:endParaRPr/>
          </a:p>
        </p:txBody>
      </p:sp>
    </p:spTree>
    <p:extLst>
      <p:ext uri="{BB962C8B-B14F-4D97-AF65-F5344CB8AC3E}">
        <p14:creationId xmlns:p14="http://schemas.microsoft.com/office/powerpoint/2010/main" val="152975612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6790445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8260786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3278429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3550673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9227611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b6c834fc22_0_2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b6c834fc22_0_2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943316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b6c834fc22_0_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b6c834fc22_0_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533093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556187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8047565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642" y="0"/>
            <a:ext cx="9120715" cy="5143500"/>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0B3A372-BE42-451E-B14C-5FF9C6C0F46F}" type="datetimeFigureOut">
              <a:rPr lang="en-IN" smtClean="0"/>
              <a:pPr/>
              <a:t>19-03-2024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61B8729A-A80B-48B4-A1F8-161E6CCF1013}" type="slidenum">
              <a:rPr lang="en-IN" smtClean="0"/>
              <a:pPr/>
              <a:t>‹#›</a:t>
            </a:fld>
            <a:endParaRPr lang="en-IN"/>
          </a:p>
        </p:txBody>
      </p:sp>
    </p:spTree>
    <p:extLst>
      <p:ext uri="{BB962C8B-B14F-4D97-AF65-F5344CB8AC3E}">
        <p14:creationId xmlns:p14="http://schemas.microsoft.com/office/powerpoint/2010/main" val="1078547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en-US"/>
              <a:t>Click to edit Master title style</a:t>
            </a:r>
            <a:endParaRPr lang="en-IN"/>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10B3A372-BE42-451E-B14C-5FF9C6C0F46F}" type="datetimeFigureOut">
              <a:rPr lang="en-IN" smtClean="0"/>
              <a:pPr/>
              <a:t>19-03-2024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1B8729A-A80B-48B4-A1F8-161E6CCF1013}" type="slidenum">
              <a:rPr lang="en-IN" smtClean="0"/>
              <a:pPr/>
              <a:t>‹#›</a:t>
            </a:fld>
            <a:endParaRPr lang="en-IN"/>
          </a:p>
        </p:txBody>
      </p:sp>
    </p:spTree>
    <p:extLst>
      <p:ext uri="{BB962C8B-B14F-4D97-AF65-F5344CB8AC3E}">
        <p14:creationId xmlns:p14="http://schemas.microsoft.com/office/powerpoint/2010/main" val="188131011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628650" y="1369219"/>
            <a:ext cx="3886200" cy="32635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4629150" y="1369219"/>
            <a:ext cx="3886200" cy="32635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fld id="{10B3A372-BE42-451E-B14C-5FF9C6C0F46F}" type="datetimeFigureOut">
              <a:rPr lang="en-IN" smtClean="0"/>
              <a:pPr/>
              <a:t>19-03-2024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1B8729A-A80B-48B4-A1F8-161E6CCF1013}" type="slidenum">
              <a:rPr lang="en-IN" smtClean="0"/>
              <a:pPr/>
              <a:t>‹#›</a:t>
            </a:fld>
            <a:endParaRPr lang="en-IN"/>
          </a:p>
        </p:txBody>
      </p:sp>
    </p:spTree>
    <p:extLst>
      <p:ext uri="{BB962C8B-B14F-4D97-AF65-F5344CB8AC3E}">
        <p14:creationId xmlns:p14="http://schemas.microsoft.com/office/powerpoint/2010/main" val="394123403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en-US"/>
              <a:t>Click to edit Master title style</a:t>
            </a:r>
            <a:endParaRPr lang="en-IN"/>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629842" y="1878806"/>
            <a:ext cx="3868340" cy="276344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p:cNvSpPr>
            <a:spLocks noGrp="1"/>
          </p:cNvSpPr>
          <p:nvPr>
            <p:ph sz="quarter" idx="4"/>
          </p:nvPr>
        </p:nvSpPr>
        <p:spPr>
          <a:xfrm>
            <a:off x="4629150" y="1878806"/>
            <a:ext cx="3887391" cy="276344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fld id="{10B3A372-BE42-451E-B14C-5FF9C6C0F46F}" type="datetimeFigureOut">
              <a:rPr lang="en-IN" smtClean="0"/>
              <a:pPr/>
              <a:t>19-03-2024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61B8729A-A80B-48B4-A1F8-161E6CCF1013}" type="slidenum">
              <a:rPr lang="en-IN" smtClean="0"/>
              <a:pPr/>
              <a:t>‹#›</a:t>
            </a:fld>
            <a:endParaRPr lang="en-IN"/>
          </a:p>
        </p:txBody>
      </p:sp>
    </p:spTree>
    <p:extLst>
      <p:ext uri="{BB962C8B-B14F-4D97-AF65-F5344CB8AC3E}">
        <p14:creationId xmlns:p14="http://schemas.microsoft.com/office/powerpoint/2010/main" val="227591488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10B3A372-BE42-451E-B14C-5FF9C6C0F46F}" type="datetimeFigureOut">
              <a:rPr lang="en-IN" smtClean="0"/>
              <a:pPr/>
              <a:t>19-03-2024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61B8729A-A80B-48B4-A1F8-161E6CCF1013}" type="slidenum">
              <a:rPr lang="en-IN" smtClean="0"/>
              <a:pPr/>
              <a:t>‹#›</a:t>
            </a:fld>
            <a:endParaRPr lang="en-IN"/>
          </a:p>
        </p:txBody>
      </p:sp>
    </p:spTree>
    <p:extLst>
      <p:ext uri="{BB962C8B-B14F-4D97-AF65-F5344CB8AC3E}">
        <p14:creationId xmlns:p14="http://schemas.microsoft.com/office/powerpoint/2010/main" val="366006498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0B3A372-BE42-451E-B14C-5FF9C6C0F46F}" type="datetimeFigureOut">
              <a:rPr lang="en-IN" smtClean="0"/>
              <a:pPr/>
              <a:t>19-03-2024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61B8729A-A80B-48B4-A1F8-161E6CCF1013}" type="slidenum">
              <a:rPr lang="en-IN" smtClean="0"/>
              <a:pPr/>
              <a:t>‹#›</a:t>
            </a:fld>
            <a:endParaRPr lang="en-IN"/>
          </a:p>
        </p:txBody>
      </p:sp>
    </p:spTree>
    <p:extLst>
      <p:ext uri="{BB962C8B-B14F-4D97-AF65-F5344CB8AC3E}">
        <p14:creationId xmlns:p14="http://schemas.microsoft.com/office/powerpoint/2010/main" val="193205078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IN"/>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10B3A372-BE42-451E-B14C-5FF9C6C0F46F}" type="datetimeFigureOut">
              <a:rPr lang="en-IN" smtClean="0"/>
              <a:pPr/>
              <a:t>19-03-2024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1B8729A-A80B-48B4-A1F8-161E6CCF1013}" type="slidenum">
              <a:rPr lang="en-IN" smtClean="0"/>
              <a:pPr/>
              <a:t>‹#›</a:t>
            </a:fld>
            <a:endParaRPr lang="en-IN"/>
          </a:p>
        </p:txBody>
      </p:sp>
    </p:spTree>
    <p:extLst>
      <p:ext uri="{BB962C8B-B14F-4D97-AF65-F5344CB8AC3E}">
        <p14:creationId xmlns:p14="http://schemas.microsoft.com/office/powerpoint/2010/main" val="294043030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IN"/>
          </a:p>
        </p:txBody>
      </p:sp>
      <p:sp>
        <p:nvSpPr>
          <p:cNvPr id="3" name="Picture Placeholder 2"/>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IN"/>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10B3A372-BE42-451E-B14C-5FF9C6C0F46F}" type="datetimeFigureOut">
              <a:rPr lang="en-IN" smtClean="0"/>
              <a:pPr/>
              <a:t>19-03-2024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1B8729A-A80B-48B4-A1F8-161E6CCF1013}" type="slidenum">
              <a:rPr lang="en-IN" smtClean="0"/>
              <a:pPr/>
              <a:t>‹#›</a:t>
            </a:fld>
            <a:endParaRPr lang="en-IN"/>
          </a:p>
        </p:txBody>
      </p:sp>
    </p:spTree>
    <p:extLst>
      <p:ext uri="{BB962C8B-B14F-4D97-AF65-F5344CB8AC3E}">
        <p14:creationId xmlns:p14="http://schemas.microsoft.com/office/powerpoint/2010/main" val="276715560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10B3A372-BE42-451E-B14C-5FF9C6C0F46F}" type="datetimeFigureOut">
              <a:rPr lang="en-IN" smtClean="0"/>
              <a:pPr/>
              <a:t>19-03-2024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1B8729A-A80B-48B4-A1F8-161E6CCF1013}" type="slidenum">
              <a:rPr lang="en-IN" smtClean="0"/>
              <a:pPr/>
              <a:t>‹#›</a:t>
            </a:fld>
            <a:endParaRPr lang="en-IN"/>
          </a:p>
        </p:txBody>
      </p:sp>
    </p:spTree>
    <p:extLst>
      <p:ext uri="{BB962C8B-B14F-4D97-AF65-F5344CB8AC3E}">
        <p14:creationId xmlns:p14="http://schemas.microsoft.com/office/powerpoint/2010/main" val="198954664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10B3A372-BE42-451E-B14C-5FF9C6C0F46F}" type="datetimeFigureOut">
              <a:rPr lang="en-IN" smtClean="0"/>
              <a:pPr/>
              <a:t>19-03-2024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1B8729A-A80B-48B4-A1F8-161E6CCF1013}" type="slidenum">
              <a:rPr lang="en-IN" smtClean="0"/>
              <a:pPr/>
              <a:t>‹#›</a:t>
            </a:fld>
            <a:endParaRPr lang="en-IN"/>
          </a:p>
        </p:txBody>
      </p:sp>
    </p:spTree>
    <p:extLst>
      <p:ext uri="{BB962C8B-B14F-4D97-AF65-F5344CB8AC3E}">
        <p14:creationId xmlns:p14="http://schemas.microsoft.com/office/powerpoint/2010/main" val="27974791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642" y="0"/>
            <a:ext cx="9120715" cy="5143500"/>
          </a:xfrm>
          <a:prstGeom prst="rect">
            <a:avLst/>
          </a:prstGeom>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375"/>
            <a:ext cx="6858000" cy="1790700"/>
          </a:xfrm>
        </p:spPr>
        <p:txBody>
          <a:bodyPr anchor="b"/>
          <a:lstStyle>
            <a:lvl1pPr algn="ctr">
              <a:defRPr sz="6000"/>
            </a:lvl1pPr>
          </a:lstStyle>
          <a:p>
            <a:r>
              <a:rPr lang="en-US" smtClean="0"/>
              <a:t>Click to edit Master title style</a:t>
            </a:r>
            <a:endParaRPr lang="en-IN"/>
          </a:p>
        </p:txBody>
      </p:sp>
      <p:sp>
        <p:nvSpPr>
          <p:cNvPr id="3" name="Subtitle 2"/>
          <p:cNvSpPr>
            <a:spLocks noGrp="1"/>
          </p:cNvSpPr>
          <p:nvPr>
            <p:ph type="subTitle" idx="1"/>
          </p:nvPr>
        </p:nvSpPr>
        <p:spPr>
          <a:xfrm>
            <a:off x="1143000" y="2701925"/>
            <a:ext cx="6858000" cy="1241425"/>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p>
            <a:fld id="{C782F51B-3935-4CD0-AB13-B4E40DDD2F89}" type="datetimeFigureOut">
              <a:rPr lang="en-IN" smtClean="0"/>
              <a:t>19-03-2024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48C123F-9DE1-4791-A5A2-A48D1657900C}" type="slidenum">
              <a:rPr lang="en-IN" smtClean="0"/>
              <a:t>‹#›</a:t>
            </a:fld>
            <a:endParaRPr lang="en-IN"/>
          </a:p>
        </p:txBody>
      </p:sp>
    </p:spTree>
    <p:extLst>
      <p:ext uri="{BB962C8B-B14F-4D97-AF65-F5344CB8AC3E}">
        <p14:creationId xmlns:p14="http://schemas.microsoft.com/office/powerpoint/2010/main" val="102380629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C782F51B-3935-4CD0-AB13-B4E40DDD2F89}" type="datetimeFigureOut">
              <a:rPr lang="en-IN" smtClean="0"/>
              <a:t>19-03-2024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48C123F-9DE1-4791-A5A2-A48D1657900C}" type="slidenum">
              <a:rPr lang="en-IN" smtClean="0"/>
              <a:t>‹#›</a:t>
            </a:fld>
            <a:endParaRPr lang="en-IN"/>
          </a:p>
        </p:txBody>
      </p:sp>
    </p:spTree>
    <p:extLst>
      <p:ext uri="{BB962C8B-B14F-4D97-AF65-F5344CB8AC3E}">
        <p14:creationId xmlns:p14="http://schemas.microsoft.com/office/powerpoint/2010/main" val="227819628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700"/>
            <a:ext cx="7886700" cy="2139950"/>
          </a:xfrm>
        </p:spPr>
        <p:txBody>
          <a:bodyPr anchor="b"/>
          <a:lstStyle>
            <a:lvl1pPr>
              <a:defRPr sz="6000"/>
            </a:lvl1pPr>
          </a:lstStyle>
          <a:p>
            <a:r>
              <a:rPr lang="en-US" smtClean="0"/>
              <a:t>Click to edit Master title style</a:t>
            </a:r>
            <a:endParaRPr lang="en-IN"/>
          </a:p>
        </p:txBody>
      </p:sp>
      <p:sp>
        <p:nvSpPr>
          <p:cNvPr id="3" name="Text Placeholder 2"/>
          <p:cNvSpPr>
            <a:spLocks noGrp="1"/>
          </p:cNvSpPr>
          <p:nvPr>
            <p:ph type="body" idx="1"/>
          </p:nvPr>
        </p:nvSpPr>
        <p:spPr>
          <a:xfrm>
            <a:off x="623888" y="3441700"/>
            <a:ext cx="7886700" cy="1125538"/>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C782F51B-3935-4CD0-AB13-B4E40DDD2F89}" type="datetimeFigureOut">
              <a:rPr lang="en-IN" smtClean="0"/>
              <a:t>19-03-2024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48C123F-9DE1-4791-A5A2-A48D1657900C}" type="slidenum">
              <a:rPr lang="en-IN" smtClean="0"/>
              <a:t>‹#›</a:t>
            </a:fld>
            <a:endParaRPr lang="en-IN"/>
          </a:p>
        </p:txBody>
      </p:sp>
    </p:spTree>
    <p:extLst>
      <p:ext uri="{BB962C8B-B14F-4D97-AF65-F5344CB8AC3E}">
        <p14:creationId xmlns:p14="http://schemas.microsoft.com/office/powerpoint/2010/main" val="10758779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628650" y="1370013"/>
            <a:ext cx="3867150" cy="326231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4648200" y="1370013"/>
            <a:ext cx="3867150" cy="326231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p:txBody>
          <a:bodyPr/>
          <a:lstStyle/>
          <a:p>
            <a:fld id="{C782F51B-3935-4CD0-AB13-B4E40DDD2F89}" type="datetimeFigureOut">
              <a:rPr lang="en-IN" smtClean="0"/>
              <a:t>19-03-2024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48C123F-9DE1-4791-A5A2-A48D1657900C}" type="slidenum">
              <a:rPr lang="en-IN" smtClean="0"/>
              <a:t>‹#›</a:t>
            </a:fld>
            <a:endParaRPr lang="en-IN"/>
          </a:p>
        </p:txBody>
      </p:sp>
    </p:spTree>
    <p:extLst>
      <p:ext uri="{BB962C8B-B14F-4D97-AF65-F5344CB8AC3E}">
        <p14:creationId xmlns:p14="http://schemas.microsoft.com/office/powerpoint/2010/main" val="194686848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274638"/>
            <a:ext cx="7886700" cy="993775"/>
          </a:xfrm>
        </p:spPr>
        <p:txBody>
          <a:bodyPr/>
          <a:lstStyle/>
          <a:p>
            <a:r>
              <a:rPr lang="en-US" smtClean="0"/>
              <a:t>Click to edit Master title style</a:t>
            </a:r>
            <a:endParaRPr lang="en-IN"/>
          </a:p>
        </p:txBody>
      </p:sp>
      <p:sp>
        <p:nvSpPr>
          <p:cNvPr id="3" name="Text Placeholder 2"/>
          <p:cNvSpPr>
            <a:spLocks noGrp="1"/>
          </p:cNvSpPr>
          <p:nvPr>
            <p:ph type="body" idx="1"/>
          </p:nvPr>
        </p:nvSpPr>
        <p:spPr>
          <a:xfrm>
            <a:off x="630238" y="1260475"/>
            <a:ext cx="3868737" cy="6191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630238" y="1879600"/>
            <a:ext cx="3868737" cy="276225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4629150" y="1260475"/>
            <a:ext cx="3887788" cy="6191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4629150" y="1879600"/>
            <a:ext cx="3887788" cy="276225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p:txBody>
          <a:bodyPr/>
          <a:lstStyle/>
          <a:p>
            <a:fld id="{C782F51B-3935-4CD0-AB13-B4E40DDD2F89}" type="datetimeFigureOut">
              <a:rPr lang="en-IN" smtClean="0"/>
              <a:t>19-03-2024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248C123F-9DE1-4791-A5A2-A48D1657900C}" type="slidenum">
              <a:rPr lang="en-IN" smtClean="0"/>
              <a:t>‹#›</a:t>
            </a:fld>
            <a:endParaRPr lang="en-IN"/>
          </a:p>
        </p:txBody>
      </p:sp>
    </p:spTree>
    <p:extLst>
      <p:ext uri="{BB962C8B-B14F-4D97-AF65-F5344CB8AC3E}">
        <p14:creationId xmlns:p14="http://schemas.microsoft.com/office/powerpoint/2010/main" val="387465792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p>
            <a:fld id="{C782F51B-3935-4CD0-AB13-B4E40DDD2F89}" type="datetimeFigureOut">
              <a:rPr lang="en-IN" smtClean="0"/>
              <a:t>19-03-2024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248C123F-9DE1-4791-A5A2-A48D1657900C}" type="slidenum">
              <a:rPr lang="en-IN" smtClean="0"/>
              <a:t>‹#›</a:t>
            </a:fld>
            <a:endParaRPr lang="en-IN"/>
          </a:p>
        </p:txBody>
      </p:sp>
    </p:spTree>
    <p:extLst>
      <p:ext uri="{BB962C8B-B14F-4D97-AF65-F5344CB8AC3E}">
        <p14:creationId xmlns:p14="http://schemas.microsoft.com/office/powerpoint/2010/main" val="376706731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82F51B-3935-4CD0-AB13-B4E40DDD2F89}" type="datetimeFigureOut">
              <a:rPr lang="en-IN" smtClean="0"/>
              <a:t>19-03-2024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248C123F-9DE1-4791-A5A2-A48D1657900C}" type="slidenum">
              <a:rPr lang="en-IN" smtClean="0"/>
              <a:t>‹#›</a:t>
            </a:fld>
            <a:endParaRPr lang="en-IN"/>
          </a:p>
        </p:txBody>
      </p:sp>
    </p:spTree>
    <p:extLst>
      <p:ext uri="{BB962C8B-B14F-4D97-AF65-F5344CB8AC3E}">
        <p14:creationId xmlns:p14="http://schemas.microsoft.com/office/powerpoint/2010/main" val="209145421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342900"/>
            <a:ext cx="2949575" cy="1200150"/>
          </a:xfrm>
        </p:spPr>
        <p:txBody>
          <a:bodyPr anchor="b"/>
          <a:lstStyle>
            <a:lvl1pPr>
              <a:defRPr sz="3200"/>
            </a:lvl1pPr>
          </a:lstStyle>
          <a:p>
            <a:r>
              <a:rPr lang="en-US" smtClean="0"/>
              <a:t>Click to edit Master title style</a:t>
            </a:r>
            <a:endParaRPr lang="en-IN"/>
          </a:p>
        </p:txBody>
      </p:sp>
      <p:sp>
        <p:nvSpPr>
          <p:cNvPr id="3" name="Content Placeholder 2"/>
          <p:cNvSpPr>
            <a:spLocks noGrp="1"/>
          </p:cNvSpPr>
          <p:nvPr>
            <p:ph idx="1"/>
          </p:nvPr>
        </p:nvSpPr>
        <p:spPr>
          <a:xfrm>
            <a:off x="3887788" y="741363"/>
            <a:ext cx="4629150" cy="36544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630238" y="1543050"/>
            <a:ext cx="2949575" cy="28590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C782F51B-3935-4CD0-AB13-B4E40DDD2F89}" type="datetimeFigureOut">
              <a:rPr lang="en-IN" smtClean="0"/>
              <a:t>19-03-2024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48C123F-9DE1-4791-A5A2-A48D1657900C}" type="slidenum">
              <a:rPr lang="en-IN" smtClean="0"/>
              <a:t>‹#›</a:t>
            </a:fld>
            <a:endParaRPr lang="en-IN"/>
          </a:p>
        </p:txBody>
      </p:sp>
    </p:spTree>
    <p:extLst>
      <p:ext uri="{BB962C8B-B14F-4D97-AF65-F5344CB8AC3E}">
        <p14:creationId xmlns:p14="http://schemas.microsoft.com/office/powerpoint/2010/main" val="174371356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342900"/>
            <a:ext cx="2949575" cy="1200150"/>
          </a:xfrm>
        </p:spPr>
        <p:txBody>
          <a:bodyPr anchor="b"/>
          <a:lstStyle>
            <a:lvl1pPr>
              <a:defRPr sz="3200"/>
            </a:lvl1pPr>
          </a:lstStyle>
          <a:p>
            <a:r>
              <a:rPr lang="en-US" smtClean="0"/>
              <a:t>Click to edit Master title style</a:t>
            </a:r>
            <a:endParaRPr lang="en-IN"/>
          </a:p>
        </p:txBody>
      </p:sp>
      <p:sp>
        <p:nvSpPr>
          <p:cNvPr id="3" name="Picture Placeholder 2"/>
          <p:cNvSpPr>
            <a:spLocks noGrp="1"/>
          </p:cNvSpPr>
          <p:nvPr>
            <p:ph type="pic" idx="1"/>
          </p:nvPr>
        </p:nvSpPr>
        <p:spPr>
          <a:xfrm>
            <a:off x="3887788" y="741363"/>
            <a:ext cx="4629150" cy="36544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630238" y="1543050"/>
            <a:ext cx="2949575" cy="28590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C782F51B-3935-4CD0-AB13-B4E40DDD2F89}" type="datetimeFigureOut">
              <a:rPr lang="en-IN" smtClean="0"/>
              <a:t>19-03-2024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48C123F-9DE1-4791-A5A2-A48D1657900C}" type="slidenum">
              <a:rPr lang="en-IN" smtClean="0"/>
              <a:t>‹#›</a:t>
            </a:fld>
            <a:endParaRPr lang="en-IN"/>
          </a:p>
        </p:txBody>
      </p:sp>
    </p:spTree>
    <p:extLst>
      <p:ext uri="{BB962C8B-B14F-4D97-AF65-F5344CB8AC3E}">
        <p14:creationId xmlns:p14="http://schemas.microsoft.com/office/powerpoint/2010/main" val="17504405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C782F51B-3935-4CD0-AB13-B4E40DDD2F89}" type="datetimeFigureOut">
              <a:rPr lang="en-IN" smtClean="0"/>
              <a:t>19-03-2024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48C123F-9DE1-4791-A5A2-A48D1657900C}" type="slidenum">
              <a:rPr lang="en-IN" smtClean="0"/>
              <a:t>‹#›</a:t>
            </a:fld>
            <a:endParaRPr lang="en-IN"/>
          </a:p>
        </p:txBody>
      </p:sp>
    </p:spTree>
    <p:extLst>
      <p:ext uri="{BB962C8B-B14F-4D97-AF65-F5344CB8AC3E}">
        <p14:creationId xmlns:p14="http://schemas.microsoft.com/office/powerpoint/2010/main" val="16296767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642" y="0"/>
            <a:ext cx="9120715" cy="5143500"/>
          </a:xfrm>
          <a:prstGeom prst="rect">
            <a:avLst/>
          </a:prstGeom>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4638"/>
            <a:ext cx="1971675" cy="4357687"/>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628650" y="274638"/>
            <a:ext cx="5762625" cy="4357687"/>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C782F51B-3935-4CD0-AB13-B4E40DDD2F89}" type="datetimeFigureOut">
              <a:rPr lang="en-IN" smtClean="0"/>
              <a:t>19-03-2024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48C123F-9DE1-4791-A5A2-A48D1657900C}" type="slidenum">
              <a:rPr lang="en-IN" smtClean="0"/>
              <a:t>‹#›</a:t>
            </a:fld>
            <a:endParaRPr lang="en-IN"/>
          </a:p>
        </p:txBody>
      </p:sp>
    </p:spTree>
    <p:extLst>
      <p:ext uri="{BB962C8B-B14F-4D97-AF65-F5344CB8AC3E}">
        <p14:creationId xmlns:p14="http://schemas.microsoft.com/office/powerpoint/2010/main" val="9184784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642" y="0"/>
            <a:ext cx="9120715" cy="514350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642" y="0"/>
            <a:ext cx="9120715" cy="514350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642" y="0"/>
            <a:ext cx="9120715" cy="514350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642" y="0"/>
            <a:ext cx="9120715" cy="514350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endParaRPr lang="en-IN"/>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10B3A372-BE42-451E-B14C-5FF9C6C0F46F}" type="datetimeFigureOut">
              <a:rPr lang="en-IN" smtClean="0"/>
              <a:pPr/>
              <a:t>19-03-2024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1B8729A-A80B-48B4-A1F8-161E6CCF1013}" type="slidenum">
              <a:rPr lang="en-IN" smtClean="0"/>
              <a:pPr/>
              <a:t>‹#›</a:t>
            </a:fld>
            <a:endParaRPr lang="en-IN"/>
          </a:p>
        </p:txBody>
      </p:sp>
    </p:spTree>
    <p:extLst>
      <p:ext uri="{BB962C8B-B14F-4D97-AF65-F5344CB8AC3E}">
        <p14:creationId xmlns:p14="http://schemas.microsoft.com/office/powerpoint/2010/main" val="28338776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10B3A372-BE42-451E-B14C-5FF9C6C0F46F}" type="datetimeFigureOut">
              <a:rPr lang="en-IN" smtClean="0"/>
              <a:pPr/>
              <a:t>19-03-2024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1B8729A-A80B-48B4-A1F8-161E6CCF1013}" type="slidenum">
              <a:rPr lang="en-IN" smtClean="0"/>
              <a:pPr/>
              <a:t>‹#›</a:t>
            </a:fld>
            <a:endParaRPr lang="en-IN"/>
          </a:p>
        </p:txBody>
      </p:sp>
    </p:spTree>
    <p:extLst>
      <p:ext uri="{BB962C8B-B14F-4D97-AF65-F5344CB8AC3E}">
        <p14:creationId xmlns:p14="http://schemas.microsoft.com/office/powerpoint/2010/main" val="2847083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5.xml"/><Relationship Id="rId13" Type="http://schemas.openxmlformats.org/officeDocument/2006/relationships/theme" Target="../theme/theme2.xml"/><Relationship Id="rId3" Type="http://schemas.openxmlformats.org/officeDocument/2006/relationships/slideLayout" Target="../slideLayouts/slideLayout10.xml"/><Relationship Id="rId7" Type="http://schemas.openxmlformats.org/officeDocument/2006/relationships/slideLayout" Target="../slideLayouts/slideLayout14.xml"/><Relationship Id="rId12" Type="http://schemas.openxmlformats.org/officeDocument/2006/relationships/slideLayout" Target="../slideLayouts/slideLayout19.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11" Type="http://schemas.openxmlformats.org/officeDocument/2006/relationships/slideLayout" Target="../slideLayouts/slideLayout18.xml"/><Relationship Id="rId5" Type="http://schemas.openxmlformats.org/officeDocument/2006/relationships/slideLayout" Target="../slideLayouts/slideLayout12.xml"/><Relationship Id="rId10" Type="http://schemas.openxmlformats.org/officeDocument/2006/relationships/slideLayout" Target="../slideLayouts/slideLayout17.xml"/><Relationship Id="rId4" Type="http://schemas.openxmlformats.org/officeDocument/2006/relationships/slideLayout" Target="../slideLayouts/slideLayout11.xml"/><Relationship Id="rId9" Type="http://schemas.openxmlformats.org/officeDocument/2006/relationships/slideLayout" Target="../slideLayouts/slideLayout16.xml"/><Relationship Id="rId14" Type="http://schemas.openxmlformats.org/officeDocument/2006/relationships/image" Target="../media/image1.jp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image" Target="../media/image1.jpg"/><Relationship Id="rId3" Type="http://schemas.openxmlformats.org/officeDocument/2006/relationships/slideLayout" Target="../slideLayouts/slideLayout22.xml"/><Relationship Id="rId7" Type="http://schemas.openxmlformats.org/officeDocument/2006/relationships/slideLayout" Target="../slideLayouts/slideLayout26.xml"/><Relationship Id="rId12" Type="http://schemas.openxmlformats.org/officeDocument/2006/relationships/theme" Target="../theme/theme3.xml"/><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0" Type="http://schemas.openxmlformats.org/officeDocument/2006/relationships/slideLayout" Target="../slideLayouts/slideLayout29.xml"/><Relationship Id="rId4" Type="http://schemas.openxmlformats.org/officeDocument/2006/relationships/slideLayout" Target="../slideLayouts/slideLayout23.xml"/><Relationship Id="rId9"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3" r:id="rId2"/>
    <p:sldLayoutId id="2147483654" r:id="rId3"/>
    <p:sldLayoutId id="2147483655" r:id="rId4"/>
    <p:sldLayoutId id="2147483656" r:id="rId5"/>
    <p:sldLayoutId id="2147483657" r:id="rId6"/>
    <p:sldLayoutId id="2147483658" r:id="rId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10B3A372-BE42-451E-B14C-5FF9C6C0F46F}" type="datetimeFigureOut">
              <a:rPr lang="en-IN" smtClean="0"/>
              <a:pPr/>
              <a:t>19-03-2024</a:t>
            </a:fld>
            <a:endParaRPr lang="en-IN"/>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61B8729A-A80B-48B4-A1F8-161E6CCF1013}" type="slidenum">
              <a:rPr lang="en-IN" smtClean="0"/>
              <a:pPr/>
              <a:t>‹#›</a:t>
            </a:fld>
            <a:endParaRPr lang="en-IN"/>
          </a:p>
        </p:txBody>
      </p:sp>
      <p:pic>
        <p:nvPicPr>
          <p:cNvPr id="7" name="Picture 6"/>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11642" y="0"/>
            <a:ext cx="9120715" cy="5143500"/>
          </a:xfrm>
          <a:prstGeom prst="rect">
            <a:avLst/>
          </a:prstGeom>
        </p:spPr>
      </p:pic>
    </p:spTree>
    <p:extLst>
      <p:ext uri="{BB962C8B-B14F-4D97-AF65-F5344CB8AC3E}">
        <p14:creationId xmlns:p14="http://schemas.microsoft.com/office/powerpoint/2010/main" val="2076422152"/>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4638"/>
            <a:ext cx="7886700" cy="993775"/>
          </a:xfrm>
          <a:prstGeom prst="rect">
            <a:avLst/>
          </a:prstGeom>
        </p:spPr>
        <p:txBody>
          <a:bodyPr vert="horz" lIns="91440" tIns="45720" rIns="91440" bIns="45720" rtlCol="0" anchor="ctr">
            <a:normAutofit/>
          </a:bodyPr>
          <a:lstStyle/>
          <a:p>
            <a:r>
              <a:rPr lang="en-US" smtClean="0"/>
              <a:t>Click to edit Master title style</a:t>
            </a:r>
            <a:endParaRPr lang="en-IN"/>
          </a:p>
        </p:txBody>
      </p:sp>
      <p:sp>
        <p:nvSpPr>
          <p:cNvPr id="3" name="Text Placeholder 2"/>
          <p:cNvSpPr>
            <a:spLocks noGrp="1"/>
          </p:cNvSpPr>
          <p:nvPr>
            <p:ph type="body" idx="1"/>
          </p:nvPr>
        </p:nvSpPr>
        <p:spPr>
          <a:xfrm>
            <a:off x="628650" y="1370013"/>
            <a:ext cx="7886700" cy="3262312"/>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2"/>
          </p:nvPr>
        </p:nvSpPr>
        <p:spPr>
          <a:xfrm>
            <a:off x="628650" y="4767263"/>
            <a:ext cx="20574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C782F51B-3935-4CD0-AB13-B4E40DDD2F89}" type="datetimeFigureOut">
              <a:rPr lang="en-IN" smtClean="0"/>
              <a:t>19-03-2024</a:t>
            </a:fld>
            <a:endParaRPr lang="en-IN"/>
          </a:p>
        </p:txBody>
      </p:sp>
      <p:sp>
        <p:nvSpPr>
          <p:cNvPr id="5" name="Footer Placeholder 4"/>
          <p:cNvSpPr>
            <a:spLocks noGrp="1"/>
          </p:cNvSpPr>
          <p:nvPr>
            <p:ph type="ftr" sz="quarter" idx="3"/>
          </p:nvPr>
        </p:nvSpPr>
        <p:spPr>
          <a:xfrm>
            <a:off x="3028950" y="4767263"/>
            <a:ext cx="3086100" cy="274637"/>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6457950" y="4767263"/>
            <a:ext cx="2057400"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248C123F-9DE1-4791-A5A2-A48D1657900C}" type="slidenum">
              <a:rPr lang="en-IN" smtClean="0"/>
              <a:t>‹#›</a:t>
            </a:fld>
            <a:endParaRPr lang="en-IN"/>
          </a:p>
        </p:txBody>
      </p:sp>
      <p:pic>
        <p:nvPicPr>
          <p:cNvPr id="7" name="Picture 6"/>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11642" y="0"/>
            <a:ext cx="9120715" cy="5143500"/>
          </a:xfrm>
          <a:prstGeom prst="rect">
            <a:avLst/>
          </a:prstGeom>
        </p:spPr>
      </p:pic>
    </p:spTree>
    <p:extLst>
      <p:ext uri="{BB962C8B-B14F-4D97-AF65-F5344CB8AC3E}">
        <p14:creationId xmlns:p14="http://schemas.microsoft.com/office/powerpoint/2010/main" val="139511265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6.png"/><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6.png"/><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6.png"/><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6.png"/><Relationship Id="rId4" Type="http://schemas.openxmlformats.org/officeDocument/2006/relationships/image" Target="../media/image8.png"/></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6.png"/><Relationship Id="rId4" Type="http://schemas.openxmlformats.org/officeDocument/2006/relationships/image" Target="../media/image8.png"/></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6.png"/><Relationship Id="rId4" Type="http://schemas.openxmlformats.org/officeDocument/2006/relationships/image" Target="../media/image8.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6.png"/><Relationship Id="rId4" Type="http://schemas.openxmlformats.org/officeDocument/2006/relationships/image" Target="../media/image8.png"/></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1.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2.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8.png"/></Relationships>
</file>

<file path=ppt/slides/_rels/slide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6.png"/><Relationship Id="rId4" Type="http://schemas.openxmlformats.org/officeDocument/2006/relationships/image" Target="../media/image8.png"/></Relationships>
</file>

<file path=ppt/slides/_rels/slide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6.png"/><Relationship Id="rId4" Type="http://schemas.openxmlformats.org/officeDocument/2006/relationships/image" Target="../media/image8.png"/></Relationships>
</file>

<file path=ppt/slides/_rels/slide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6.png"/><Relationship Id="rId4" Type="http://schemas.openxmlformats.org/officeDocument/2006/relationships/image" Target="../media/image8.png"/></Relationships>
</file>

<file path=ppt/slides/_rels/slide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6.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2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6.png"/><Relationship Id="rId4" Type="http://schemas.openxmlformats.org/officeDocument/2006/relationships/image" Target="../media/image8.png"/></Relationships>
</file>

<file path=ppt/slides/_rels/slide2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8.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2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6.png"/><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21.png"/><Relationship Id="rId2" Type="http://schemas.openxmlformats.org/officeDocument/2006/relationships/notesSlide" Target="../notesSlides/notesSlide30.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6.png"/><Relationship Id="rId4" Type="http://schemas.openxmlformats.org/officeDocument/2006/relationships/image" Target="../media/image8.png"/></Relationships>
</file>

<file path=ppt/slides/_rels/slide3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1.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3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2.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3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3.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8.png"/></Relationships>
</file>

<file path=ppt/slides/_rels/slide3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4.xml"/><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6.png"/><Relationship Id="rId4" Type="http://schemas.openxmlformats.org/officeDocument/2006/relationships/image" Target="../media/image8.png"/></Relationships>
</file>

<file path=ppt/slides/_rels/slide3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5.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6.png"/><Relationship Id="rId4" Type="http://schemas.openxmlformats.org/officeDocument/2006/relationships/image" Target="../media/image8.png"/></Relationships>
</file>

<file path=ppt/slides/_rels/slide3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6.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8.png"/></Relationships>
</file>

<file path=ppt/slides/_rels/slide3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7.xml"/><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6.png"/><Relationship Id="rId4" Type="http://schemas.openxmlformats.org/officeDocument/2006/relationships/image" Target="../media/image8.png"/></Relationships>
</file>

<file path=ppt/slides/_rels/slide3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8.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8.png"/></Relationships>
</file>

<file path=ppt/slides/_rels/slide3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9.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0.xml"/><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6.png"/><Relationship Id="rId4" Type="http://schemas.openxmlformats.org/officeDocument/2006/relationships/image" Target="../media/image8.png"/></Relationships>
</file>

<file path=ppt/slides/_rels/slide4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1.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6.png"/><Relationship Id="rId4" Type="http://schemas.openxmlformats.org/officeDocument/2006/relationships/image" Target="../media/image8.png"/></Relationships>
</file>

<file path=ppt/slides/_rels/slide4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2.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4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3.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8.png"/></Relationships>
</file>

<file path=ppt/slides/_rels/slide4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4.xml"/><Relationship Id="rId1"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image" Target="../media/image6.png"/><Relationship Id="rId4" Type="http://schemas.openxmlformats.org/officeDocument/2006/relationships/image" Target="../media/image8.png"/></Relationships>
</file>

<file path=ppt/slides/_rels/slide4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5.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8.png"/></Relationships>
</file>

<file path=ppt/slides/_rels/slide4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6.xml"/><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6.png"/><Relationship Id="rId4" Type="http://schemas.openxmlformats.org/officeDocument/2006/relationships/image" Target="../media/image8.png"/></Relationships>
</file>

<file path=ppt/slides/_rels/slide4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7.xml"/><Relationship Id="rId1" Type="http://schemas.openxmlformats.org/officeDocument/2006/relationships/slideLayout" Target="../slideLayouts/slideLayout1.xml"/><Relationship Id="rId6" Type="http://schemas.openxmlformats.org/officeDocument/2006/relationships/image" Target="../media/image30.png"/><Relationship Id="rId5" Type="http://schemas.openxmlformats.org/officeDocument/2006/relationships/image" Target="../media/image6.png"/><Relationship Id="rId4" Type="http://schemas.openxmlformats.org/officeDocument/2006/relationships/image" Target="../media/image8.png"/></Relationships>
</file>

<file path=ppt/slides/_rels/slide4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8.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8.png"/></Relationships>
</file>

<file path=ppt/slides/_rels/slide4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9.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6.png"/><Relationship Id="rId4" Type="http://schemas.openxmlformats.org/officeDocument/2006/relationships/image" Target="../media/image8.png"/></Relationships>
</file>

<file path=ppt/slides/_rels/slide5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0.xml"/><Relationship Id="rId1" Type="http://schemas.openxmlformats.org/officeDocument/2006/relationships/slideLayout" Target="../slideLayouts/slideLayout1.xml"/><Relationship Id="rId6" Type="http://schemas.openxmlformats.org/officeDocument/2006/relationships/image" Target="../media/image31.png"/><Relationship Id="rId5" Type="http://schemas.openxmlformats.org/officeDocument/2006/relationships/image" Target="../media/image6.png"/><Relationship Id="rId4" Type="http://schemas.openxmlformats.org/officeDocument/2006/relationships/image" Target="../media/image8.png"/></Relationships>
</file>

<file path=ppt/slides/_rels/slide5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1.xml"/><Relationship Id="rId1" Type="http://schemas.openxmlformats.org/officeDocument/2006/relationships/slideLayout" Target="../slideLayouts/slideLayout1.xml"/><Relationship Id="rId6" Type="http://schemas.openxmlformats.org/officeDocument/2006/relationships/image" Target="../media/image31.png"/><Relationship Id="rId5" Type="http://schemas.openxmlformats.org/officeDocument/2006/relationships/image" Target="../media/image6.png"/><Relationship Id="rId4" Type="http://schemas.openxmlformats.org/officeDocument/2006/relationships/image" Target="../media/image8.png"/></Relationships>
</file>

<file path=ppt/slides/_rels/slide5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2.xml"/><Relationship Id="rId1" Type="http://schemas.openxmlformats.org/officeDocument/2006/relationships/slideLayout" Target="../slideLayouts/slideLayout1.xml"/><Relationship Id="rId6" Type="http://schemas.openxmlformats.org/officeDocument/2006/relationships/image" Target="../media/image32.png"/><Relationship Id="rId5" Type="http://schemas.openxmlformats.org/officeDocument/2006/relationships/image" Target="../media/image6.png"/><Relationship Id="rId4" Type="http://schemas.openxmlformats.org/officeDocument/2006/relationships/image" Target="../media/image8.png"/></Relationships>
</file>

<file path=ppt/slides/_rels/slide5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3.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5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4.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8.png"/></Relationships>
</file>

<file path=ppt/slides/_rels/slide5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5.xml"/><Relationship Id="rId1" Type="http://schemas.openxmlformats.org/officeDocument/2006/relationships/slideLayout" Target="../slideLayouts/slideLayout1.xml"/><Relationship Id="rId6" Type="http://schemas.openxmlformats.org/officeDocument/2006/relationships/image" Target="../media/image33.png"/><Relationship Id="rId5" Type="http://schemas.openxmlformats.org/officeDocument/2006/relationships/image" Target="../media/image6.png"/><Relationship Id="rId4" Type="http://schemas.openxmlformats.org/officeDocument/2006/relationships/image" Target="../media/image8.png"/></Relationships>
</file>

<file path=ppt/slides/_rels/slide5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6.xml"/><Relationship Id="rId1" Type="http://schemas.openxmlformats.org/officeDocument/2006/relationships/slideLayout" Target="../slideLayouts/slideLayout1.xml"/><Relationship Id="rId6" Type="http://schemas.openxmlformats.org/officeDocument/2006/relationships/image" Target="../media/image33.png"/><Relationship Id="rId5" Type="http://schemas.openxmlformats.org/officeDocument/2006/relationships/image" Target="../media/image6.png"/><Relationship Id="rId4" Type="http://schemas.openxmlformats.org/officeDocument/2006/relationships/image" Target="../media/image8.png"/></Relationships>
</file>

<file path=ppt/slides/_rels/slide5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7.xml"/><Relationship Id="rId1" Type="http://schemas.openxmlformats.org/officeDocument/2006/relationships/slideLayout" Target="../slideLayouts/slideLayout1.xml"/><Relationship Id="rId6" Type="http://schemas.openxmlformats.org/officeDocument/2006/relationships/image" Target="../media/image34.png"/><Relationship Id="rId5" Type="http://schemas.openxmlformats.org/officeDocument/2006/relationships/image" Target="../media/image6.png"/><Relationship Id="rId4" Type="http://schemas.openxmlformats.org/officeDocument/2006/relationships/image" Target="../media/image8.png"/></Relationships>
</file>

<file path=ppt/slides/_rels/slide5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8.xml"/><Relationship Id="rId1" Type="http://schemas.openxmlformats.org/officeDocument/2006/relationships/slideLayout" Target="../slideLayouts/slideLayout1.xml"/><Relationship Id="rId6" Type="http://schemas.openxmlformats.org/officeDocument/2006/relationships/image" Target="../media/image35.png"/><Relationship Id="rId5" Type="http://schemas.openxmlformats.org/officeDocument/2006/relationships/image" Target="../media/image6.png"/><Relationship Id="rId4" Type="http://schemas.openxmlformats.org/officeDocument/2006/relationships/image" Target="../media/image8.png"/></Relationships>
</file>

<file path=ppt/slides/_rels/slide5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9.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6.png"/><Relationship Id="rId4" Type="http://schemas.openxmlformats.org/officeDocument/2006/relationships/image" Target="../media/image8.png"/></Relationships>
</file>

<file path=ppt/slides/_rels/slide6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0.xml"/><Relationship Id="rId1" Type="http://schemas.openxmlformats.org/officeDocument/2006/relationships/slideLayout" Target="../slideLayouts/slideLayout1.xml"/><Relationship Id="rId6" Type="http://schemas.openxmlformats.org/officeDocument/2006/relationships/image" Target="../media/image36.png"/><Relationship Id="rId5" Type="http://schemas.openxmlformats.org/officeDocument/2006/relationships/image" Target="../media/image6.png"/><Relationship Id="rId4" Type="http://schemas.openxmlformats.org/officeDocument/2006/relationships/image" Target="../media/image8.png"/></Relationships>
</file>

<file path=ppt/slides/_rels/slide61.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38.png"/><Relationship Id="rId2" Type="http://schemas.openxmlformats.org/officeDocument/2006/relationships/notesSlide" Target="../notesSlides/notesSlide61.xml"/><Relationship Id="rId1" Type="http://schemas.openxmlformats.org/officeDocument/2006/relationships/slideLayout" Target="../slideLayouts/slideLayout1.xml"/><Relationship Id="rId6" Type="http://schemas.openxmlformats.org/officeDocument/2006/relationships/image" Target="../media/image37.png"/><Relationship Id="rId5" Type="http://schemas.openxmlformats.org/officeDocument/2006/relationships/image" Target="../media/image6.png"/><Relationship Id="rId4" Type="http://schemas.openxmlformats.org/officeDocument/2006/relationships/image" Target="../media/image8.png"/></Relationships>
</file>

<file path=ppt/slides/_rels/slide6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2.xml"/><Relationship Id="rId1" Type="http://schemas.openxmlformats.org/officeDocument/2006/relationships/slideLayout" Target="../slideLayouts/slideLayout1.xml"/><Relationship Id="rId6" Type="http://schemas.openxmlformats.org/officeDocument/2006/relationships/image" Target="../media/image38.png"/><Relationship Id="rId5" Type="http://schemas.openxmlformats.org/officeDocument/2006/relationships/image" Target="../media/image6.png"/><Relationship Id="rId4" Type="http://schemas.openxmlformats.org/officeDocument/2006/relationships/image" Target="../media/image8.png"/></Relationships>
</file>

<file path=ppt/slides/_rels/slide6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3.xml"/><Relationship Id="rId1" Type="http://schemas.openxmlformats.org/officeDocument/2006/relationships/slideLayout" Target="../slideLayouts/slideLayout1.xml"/><Relationship Id="rId6" Type="http://schemas.openxmlformats.org/officeDocument/2006/relationships/image" Target="../media/image39.png"/><Relationship Id="rId5" Type="http://schemas.openxmlformats.org/officeDocument/2006/relationships/image" Target="../media/image6.png"/><Relationship Id="rId4" Type="http://schemas.openxmlformats.org/officeDocument/2006/relationships/image" Target="../media/image8.png"/></Relationships>
</file>

<file path=ppt/slides/_rels/slide6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4.xml"/><Relationship Id="rId1" Type="http://schemas.openxmlformats.org/officeDocument/2006/relationships/slideLayout" Target="../slideLayouts/slideLayout1.xml"/><Relationship Id="rId6" Type="http://schemas.openxmlformats.org/officeDocument/2006/relationships/image" Target="../media/image40.png"/><Relationship Id="rId5" Type="http://schemas.openxmlformats.org/officeDocument/2006/relationships/image" Target="../media/image6.png"/><Relationship Id="rId4" Type="http://schemas.openxmlformats.org/officeDocument/2006/relationships/image" Target="../media/image8.png"/></Relationships>
</file>

<file path=ppt/slides/_rels/slide6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5.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4" name="Google Shape;54;p13"/>
          <p:cNvPicPr preferRelativeResize="0"/>
          <p:nvPr/>
        </p:nvPicPr>
        <p:blipFill>
          <a:blip r:embed="rId3">
            <a:alphaModFix/>
          </a:blip>
          <a:stretch>
            <a:fillRect/>
          </a:stretch>
        </p:blipFill>
        <p:spPr>
          <a:xfrm>
            <a:off x="7350" y="13675"/>
            <a:ext cx="9136645" cy="5143499"/>
          </a:xfrm>
          <a:prstGeom prst="rect">
            <a:avLst/>
          </a:prstGeom>
          <a:noFill/>
          <a:ln>
            <a:noFill/>
          </a:ln>
        </p:spPr>
      </p:pic>
      <p:pic>
        <p:nvPicPr>
          <p:cNvPr id="55" name="Google Shape;55;p13"/>
          <p:cNvPicPr preferRelativeResize="0"/>
          <p:nvPr/>
        </p:nvPicPr>
        <p:blipFill>
          <a:blip r:embed="rId4">
            <a:alphaModFix/>
          </a:blip>
          <a:stretch>
            <a:fillRect/>
          </a:stretch>
        </p:blipFill>
        <p:spPr>
          <a:xfrm>
            <a:off x="4833413" y="2200275"/>
            <a:ext cx="3000375" cy="7429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038" y="4750"/>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pic>
        <p:nvPicPr>
          <p:cNvPr id="68" name="Google Shape;68;p15"/>
          <p:cNvPicPr preferRelativeResize="0"/>
          <p:nvPr/>
        </p:nvPicPr>
        <p:blipFill>
          <a:blip r:embed="rId5">
            <a:alphaModFix/>
          </a:blip>
          <a:stretch>
            <a:fillRect/>
          </a:stretch>
        </p:blipFill>
        <p:spPr>
          <a:xfrm>
            <a:off x="7363438" y="148588"/>
            <a:ext cx="1495425" cy="371475"/>
          </a:xfrm>
          <a:prstGeom prst="rect">
            <a:avLst/>
          </a:prstGeom>
          <a:noFill/>
          <a:ln>
            <a:noFill/>
          </a:ln>
        </p:spPr>
      </p:pic>
      <p:sp>
        <p:nvSpPr>
          <p:cNvPr id="69" name="Google Shape;69;p15"/>
          <p:cNvSpPr txBox="1"/>
          <p:nvPr/>
        </p:nvSpPr>
        <p:spPr>
          <a:xfrm>
            <a:off x="184936" y="95413"/>
            <a:ext cx="7200000" cy="540000"/>
          </a:xfrm>
          <a:prstGeom prst="rect">
            <a:avLst/>
          </a:prstGeom>
          <a:noFill/>
          <a:ln>
            <a:noFill/>
          </a:ln>
        </p:spPr>
        <p:txBody>
          <a:bodyPr spcFirstLastPara="1" wrap="square" lIns="91425" tIns="91425" rIns="91425" bIns="91425" anchor="t" anchorCtr="0">
            <a:spAutoFit/>
          </a:bodyPr>
          <a:lstStyle/>
          <a:p>
            <a:pPr lvl="0"/>
            <a:r>
              <a:rPr lang="en-US" sz="2300" dirty="0">
                <a:solidFill>
                  <a:srgbClr val="00A4B6"/>
                </a:solidFill>
                <a:latin typeface="Cambria" panose="02040503050406030204" pitchFamily="18" charset="0"/>
                <a:ea typeface="Cambria" panose="02040503050406030204" pitchFamily="18" charset="0"/>
                <a:cs typeface="Proxima Nova"/>
                <a:sym typeface="Proxima Nova"/>
              </a:rPr>
              <a:t>Network Layer </a:t>
            </a:r>
            <a:r>
              <a:rPr lang="en-US" sz="2300">
                <a:solidFill>
                  <a:srgbClr val="00A4B6"/>
                </a:solidFill>
                <a:latin typeface="Cambria" panose="02040503050406030204" pitchFamily="18" charset="0"/>
                <a:ea typeface="Cambria" panose="02040503050406030204" pitchFamily="18" charset="0"/>
                <a:cs typeface="Proxima Nova"/>
                <a:sym typeface="Proxima Nova"/>
              </a:rPr>
              <a:t>Design Issues</a:t>
            </a:r>
            <a:endParaRPr sz="2300" dirty="0">
              <a:solidFill>
                <a:srgbClr val="00A4B6"/>
              </a:solidFill>
              <a:latin typeface="Cambria" panose="02040503050406030204" pitchFamily="18" charset="0"/>
              <a:ea typeface="Cambria" panose="02040503050406030204" pitchFamily="18" charset="0"/>
              <a:cs typeface="Proxima Nova"/>
              <a:sym typeface="Proxima Nova"/>
            </a:endParaRPr>
          </a:p>
        </p:txBody>
      </p:sp>
      <p:sp>
        <p:nvSpPr>
          <p:cNvPr id="71" name="Google Shape;71;p15"/>
          <p:cNvSpPr txBox="1"/>
          <p:nvPr/>
        </p:nvSpPr>
        <p:spPr>
          <a:xfrm>
            <a:off x="127220" y="639403"/>
            <a:ext cx="8864379" cy="3385512"/>
          </a:xfrm>
          <a:prstGeom prst="rect">
            <a:avLst/>
          </a:prstGeom>
          <a:noFill/>
          <a:ln>
            <a:noFill/>
          </a:ln>
        </p:spPr>
        <p:txBody>
          <a:bodyPr spcFirstLastPara="1" wrap="square" lIns="91425" tIns="91425" rIns="91425" bIns="91425" anchor="t" anchorCtr="0">
            <a:spAutoFit/>
          </a:bodyPr>
          <a:lstStyle/>
          <a:p>
            <a:pPr marL="180975" lvl="2" indent="-180975" algn="just">
              <a:buFont typeface="+mj-lt"/>
              <a:buAutoNum type="arabicPeriod" startAt="3"/>
            </a:pPr>
            <a:r>
              <a:rPr lang="en-US" sz="1600" b="1" dirty="0">
                <a:latin typeface="Cambria" panose="02040503050406030204" pitchFamily="18" charset="0"/>
                <a:ea typeface="Cambria" panose="02040503050406030204" pitchFamily="18" charset="0"/>
              </a:rPr>
              <a:t> Providing Connection Oriented Service</a:t>
            </a:r>
          </a:p>
          <a:p>
            <a:pPr marL="200025" lvl="2" indent="-200025" algn="just">
              <a:buFont typeface="Arial" panose="020B0604020202020204" pitchFamily="34" charset="0"/>
              <a:buChar char="•"/>
            </a:pPr>
            <a:r>
              <a:rPr lang="en-US" sz="1600" dirty="0">
                <a:latin typeface="Cambria" panose="02040503050406030204" pitchFamily="18" charset="0"/>
                <a:ea typeface="Cambria" panose="02040503050406030204" pitchFamily="18" charset="0"/>
              </a:rPr>
              <a:t>In connection − oriented services, a path or route called a virtual circuit is setup between the source and the destination nodes before the transmission starts. All the packets in the message are sent along this route. Each packet contains an identifier that denotes the virtual circuit to which it belongs to. When all the packets are transmitted, the virtual circuit is terminated and the connection is released.</a:t>
            </a:r>
          </a:p>
          <a:p>
            <a:pPr lvl="2" algn="just"/>
            <a:endParaRPr lang="en-US" sz="1600" dirty="0">
              <a:latin typeface="Cambria" panose="02040503050406030204" pitchFamily="18" charset="0"/>
              <a:ea typeface="Cambria" panose="02040503050406030204" pitchFamily="18" charset="0"/>
            </a:endParaRPr>
          </a:p>
          <a:p>
            <a:pPr marL="180975" lvl="2" indent="-180975" algn="just">
              <a:buFont typeface="+mj-lt"/>
              <a:buAutoNum type="arabicPeriod" startAt="4"/>
            </a:pPr>
            <a:r>
              <a:rPr lang="en-US" sz="1600" b="1" dirty="0">
                <a:latin typeface="Cambria" panose="02040503050406030204" pitchFamily="18" charset="0"/>
                <a:ea typeface="Cambria" panose="02040503050406030204" pitchFamily="18" charset="0"/>
              </a:rPr>
              <a:t> Providing Connection less Service</a:t>
            </a:r>
          </a:p>
          <a:p>
            <a:pPr marL="200025" lvl="2" indent="-200025" algn="just">
              <a:buFont typeface="Arial" panose="020B0604020202020204" pitchFamily="34" charset="0"/>
              <a:buChar char="•"/>
            </a:pPr>
            <a:r>
              <a:rPr lang="en-US" sz="1600" dirty="0">
                <a:latin typeface="Cambria" panose="02040503050406030204" pitchFamily="18" charset="0"/>
                <a:ea typeface="Cambria" panose="02040503050406030204" pitchFamily="18" charset="0"/>
              </a:rPr>
              <a:t>In connectionless service, since each packet is transmitted independently, each packet contains its routing information and is termed as datagram. The network using datagrams for transmission is called datagram networks or datagram subnets. No prior setup of routes are needed before transmitting a message. Each datagram belong to the message follows its own individual route from the source to the destination.</a:t>
            </a:r>
          </a:p>
        </p:txBody>
      </p:sp>
    </p:spTree>
    <p:extLst>
      <p:ext uri="{BB962C8B-B14F-4D97-AF65-F5344CB8AC3E}">
        <p14:creationId xmlns:p14="http://schemas.microsoft.com/office/powerpoint/2010/main" val="201907961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pic>
        <p:nvPicPr>
          <p:cNvPr id="219" name="Google Shape;219;p26"/>
          <p:cNvPicPr preferRelativeResize="0"/>
          <p:nvPr/>
        </p:nvPicPr>
        <p:blipFill>
          <a:blip r:embed="rId3">
            <a:alphaModFix/>
          </a:blip>
          <a:stretch>
            <a:fillRect/>
          </a:stretch>
        </p:blipFill>
        <p:spPr>
          <a:xfrm>
            <a:off x="0" y="0"/>
            <a:ext cx="9144000" cy="5139333"/>
          </a:xfrm>
          <a:prstGeom prst="rect">
            <a:avLst/>
          </a:prstGeom>
          <a:noFill/>
          <a:ln>
            <a:noFill/>
          </a:ln>
        </p:spPr>
      </p:pic>
      <p:pic>
        <p:nvPicPr>
          <p:cNvPr id="220" name="Google Shape;220;p26"/>
          <p:cNvPicPr preferRelativeResize="0"/>
          <p:nvPr/>
        </p:nvPicPr>
        <p:blipFill>
          <a:blip r:embed="rId4">
            <a:alphaModFix/>
          </a:blip>
          <a:stretch>
            <a:fillRect/>
          </a:stretch>
        </p:blipFill>
        <p:spPr>
          <a:xfrm>
            <a:off x="4763" y="4750"/>
            <a:ext cx="9134475" cy="5133975"/>
          </a:xfrm>
          <a:prstGeom prst="rect">
            <a:avLst/>
          </a:prstGeom>
          <a:noFill/>
          <a:ln>
            <a:noFill/>
          </a:ln>
        </p:spPr>
      </p:pic>
      <p:sp>
        <p:nvSpPr>
          <p:cNvPr id="221" name="Google Shape;221;p26"/>
          <p:cNvSpPr txBox="1"/>
          <p:nvPr/>
        </p:nvSpPr>
        <p:spPr>
          <a:xfrm>
            <a:off x="312077" y="880252"/>
            <a:ext cx="6023410" cy="800189"/>
          </a:xfrm>
          <a:prstGeom prst="rect">
            <a:avLst/>
          </a:prstGeom>
          <a:noFill/>
          <a:ln>
            <a:noFill/>
          </a:ln>
        </p:spPr>
        <p:txBody>
          <a:bodyPr spcFirstLastPara="1" wrap="square" lIns="91425" tIns="91425" rIns="91425" bIns="91425" anchor="t" anchorCtr="0">
            <a:spAutoFit/>
          </a:bodyPr>
          <a:lstStyle/>
          <a:p>
            <a:pPr lvl="0"/>
            <a:r>
              <a:rPr lang="en-IN" sz="4000" b="1" dirty="0">
                <a:solidFill>
                  <a:schemeClr val="dk2"/>
                </a:solidFill>
                <a:latin typeface="Proxima Nova"/>
                <a:ea typeface="Proxima Nova"/>
                <a:cs typeface="Proxima Nova"/>
                <a:sym typeface="Proxima Nova"/>
              </a:rPr>
              <a:t>IP Address &amp; Subnetting</a:t>
            </a:r>
          </a:p>
        </p:txBody>
      </p:sp>
      <p:pic>
        <p:nvPicPr>
          <p:cNvPr id="225" name="Google Shape;225;p26"/>
          <p:cNvPicPr preferRelativeResize="0"/>
          <p:nvPr/>
        </p:nvPicPr>
        <p:blipFill>
          <a:blip r:embed="rId5">
            <a:alphaModFix/>
          </a:blip>
          <a:stretch>
            <a:fillRect/>
          </a:stretch>
        </p:blipFill>
        <p:spPr>
          <a:xfrm>
            <a:off x="7363438" y="148588"/>
            <a:ext cx="1495425" cy="371475"/>
          </a:xfrm>
          <a:prstGeom prst="rect">
            <a:avLst/>
          </a:prstGeom>
          <a:noFill/>
          <a:ln>
            <a:noFill/>
          </a:ln>
        </p:spPr>
      </p:pic>
    </p:spTree>
    <p:extLst>
      <p:ext uri="{BB962C8B-B14F-4D97-AF65-F5344CB8AC3E}">
        <p14:creationId xmlns:p14="http://schemas.microsoft.com/office/powerpoint/2010/main" val="130126248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038" y="4750"/>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pic>
        <p:nvPicPr>
          <p:cNvPr id="68" name="Google Shape;68;p15"/>
          <p:cNvPicPr preferRelativeResize="0"/>
          <p:nvPr/>
        </p:nvPicPr>
        <p:blipFill>
          <a:blip r:embed="rId5">
            <a:alphaModFix/>
          </a:blip>
          <a:stretch>
            <a:fillRect/>
          </a:stretch>
        </p:blipFill>
        <p:spPr>
          <a:xfrm>
            <a:off x="7363438" y="148588"/>
            <a:ext cx="1495425" cy="371475"/>
          </a:xfrm>
          <a:prstGeom prst="rect">
            <a:avLst/>
          </a:prstGeom>
          <a:noFill/>
          <a:ln>
            <a:noFill/>
          </a:ln>
        </p:spPr>
      </p:pic>
      <p:sp>
        <p:nvSpPr>
          <p:cNvPr id="69" name="Google Shape;69;p15"/>
          <p:cNvSpPr txBox="1"/>
          <p:nvPr/>
        </p:nvSpPr>
        <p:spPr>
          <a:xfrm>
            <a:off x="184936" y="95413"/>
            <a:ext cx="7200000" cy="540000"/>
          </a:xfrm>
          <a:prstGeom prst="rect">
            <a:avLst/>
          </a:prstGeom>
          <a:noFill/>
          <a:ln>
            <a:noFill/>
          </a:ln>
        </p:spPr>
        <p:txBody>
          <a:bodyPr spcFirstLastPara="1" wrap="square" lIns="91425" tIns="91425" rIns="91425" bIns="91425" anchor="t" anchorCtr="0">
            <a:spAutoFit/>
          </a:bodyPr>
          <a:lstStyle/>
          <a:p>
            <a:pPr lvl="0"/>
            <a:r>
              <a:rPr lang="en-US" sz="2300" dirty="0">
                <a:solidFill>
                  <a:srgbClr val="00A4B6"/>
                </a:solidFill>
                <a:latin typeface="Cambria" panose="02040503050406030204" pitchFamily="18" charset="0"/>
                <a:ea typeface="Cambria" panose="02040503050406030204" pitchFamily="18" charset="0"/>
                <a:cs typeface="Proxima Nova"/>
                <a:sym typeface="Proxima Nova"/>
              </a:rPr>
              <a:t>IP Addresses</a:t>
            </a:r>
            <a:endParaRPr sz="2300" dirty="0">
              <a:solidFill>
                <a:srgbClr val="00A4B6"/>
              </a:solidFill>
              <a:latin typeface="Cambria" panose="02040503050406030204" pitchFamily="18" charset="0"/>
              <a:ea typeface="Cambria" panose="02040503050406030204" pitchFamily="18" charset="0"/>
              <a:cs typeface="Proxima Nova"/>
              <a:sym typeface="Proxima Nova"/>
            </a:endParaRPr>
          </a:p>
        </p:txBody>
      </p:sp>
      <p:sp>
        <p:nvSpPr>
          <p:cNvPr id="71" name="Google Shape;71;p15"/>
          <p:cNvSpPr txBox="1"/>
          <p:nvPr/>
        </p:nvSpPr>
        <p:spPr>
          <a:xfrm>
            <a:off x="99642" y="688588"/>
            <a:ext cx="8937266" cy="3139291"/>
          </a:xfrm>
          <a:prstGeom prst="rect">
            <a:avLst/>
          </a:prstGeom>
          <a:noFill/>
          <a:ln>
            <a:noFill/>
          </a:ln>
        </p:spPr>
        <p:txBody>
          <a:bodyPr spcFirstLastPara="1" wrap="square" lIns="91425" tIns="91425" rIns="91425" bIns="91425" anchor="t" anchorCtr="0">
            <a:spAutoFit/>
          </a:bodyPr>
          <a:lstStyle/>
          <a:p>
            <a:pPr marL="271463" lvl="2" indent="-200025" algn="just">
              <a:buFont typeface="Arial" panose="020B0604020202020204" pitchFamily="34" charset="0"/>
              <a:buChar char="•"/>
            </a:pPr>
            <a:r>
              <a:rPr lang="en-US" sz="1600" dirty="0">
                <a:latin typeface="Cambria" panose="02040503050406030204" pitchFamily="18" charset="0"/>
                <a:ea typeface="Cambria" panose="02040503050406030204" pitchFamily="18" charset="0"/>
              </a:rPr>
              <a:t>IP address stands for Internet Protocol address.</a:t>
            </a:r>
          </a:p>
          <a:p>
            <a:pPr marL="271463" lvl="2" indent="-200025" algn="just">
              <a:buFont typeface="Arial" panose="020B0604020202020204" pitchFamily="34" charset="0"/>
              <a:buChar char="•"/>
            </a:pPr>
            <a:endParaRPr lang="en-US" sz="1600" dirty="0">
              <a:latin typeface="Cambria" panose="02040503050406030204" pitchFamily="18" charset="0"/>
              <a:ea typeface="Cambria" panose="02040503050406030204" pitchFamily="18" charset="0"/>
            </a:endParaRPr>
          </a:p>
          <a:p>
            <a:pPr marL="271463" lvl="2" indent="-200025" algn="just">
              <a:buFont typeface="Arial" panose="020B0604020202020204" pitchFamily="34" charset="0"/>
              <a:buChar char="•"/>
            </a:pPr>
            <a:r>
              <a:rPr lang="en-US" sz="1600" dirty="0">
                <a:latin typeface="Cambria" panose="02040503050406030204" pitchFamily="18" charset="0"/>
                <a:ea typeface="Cambria" panose="02040503050406030204" pitchFamily="18" charset="0"/>
              </a:rPr>
              <a:t>Having an IP address allows a device to communicate with other devices over an IP-based network like the internet.</a:t>
            </a:r>
          </a:p>
          <a:p>
            <a:pPr marL="271463" lvl="2" indent="-200025" algn="just">
              <a:buFont typeface="Arial" panose="020B0604020202020204" pitchFamily="34" charset="0"/>
              <a:buChar char="•"/>
            </a:pPr>
            <a:endParaRPr lang="en-US" sz="1600" dirty="0">
              <a:latin typeface="Cambria" panose="02040503050406030204" pitchFamily="18" charset="0"/>
              <a:ea typeface="Cambria" panose="02040503050406030204" pitchFamily="18" charset="0"/>
            </a:endParaRPr>
          </a:p>
          <a:p>
            <a:pPr marL="271463" lvl="2" indent="-200025" algn="just">
              <a:buFont typeface="Arial" panose="020B0604020202020204" pitchFamily="34" charset="0"/>
              <a:buChar char="•"/>
            </a:pPr>
            <a:r>
              <a:rPr lang="en-US" sz="1600" dirty="0">
                <a:latin typeface="Cambria" panose="02040503050406030204" pitchFamily="18" charset="0"/>
                <a:ea typeface="Cambria" panose="02040503050406030204" pitchFamily="18" charset="0"/>
              </a:rPr>
              <a:t>An IP address provides an identity to a networked device.</a:t>
            </a:r>
          </a:p>
          <a:p>
            <a:pPr marL="271463" lvl="2" indent="-200025" algn="just">
              <a:buFont typeface="Arial" panose="020B0604020202020204" pitchFamily="34" charset="0"/>
              <a:buChar char="•"/>
            </a:pPr>
            <a:endParaRPr lang="en-US" sz="1600" dirty="0">
              <a:latin typeface="Cambria" panose="02040503050406030204" pitchFamily="18" charset="0"/>
              <a:ea typeface="Cambria" panose="02040503050406030204" pitchFamily="18" charset="0"/>
            </a:endParaRPr>
          </a:p>
          <a:p>
            <a:pPr marL="271463" lvl="2" indent="-200025" algn="just">
              <a:buFont typeface="Arial" panose="020B0604020202020204" pitchFamily="34" charset="0"/>
              <a:buChar char="•"/>
            </a:pPr>
            <a:r>
              <a:rPr lang="en-US" sz="1600" dirty="0">
                <a:latin typeface="Cambria" panose="02040503050406030204" pitchFamily="18" charset="0"/>
                <a:ea typeface="Cambria" panose="02040503050406030204" pitchFamily="18" charset="0"/>
              </a:rPr>
              <a:t>The address structure was originally defined to have a two level hierarchy : Network ID and host ID.</a:t>
            </a:r>
          </a:p>
          <a:p>
            <a:pPr marL="271463" lvl="2" indent="-200025" algn="just">
              <a:buFont typeface="Arial" panose="020B0604020202020204" pitchFamily="34" charset="0"/>
              <a:buChar char="•"/>
            </a:pPr>
            <a:endParaRPr lang="en-US" sz="1600" dirty="0">
              <a:latin typeface="Cambria" panose="02040503050406030204" pitchFamily="18" charset="0"/>
              <a:ea typeface="Cambria" panose="02040503050406030204" pitchFamily="18" charset="0"/>
            </a:endParaRPr>
          </a:p>
          <a:p>
            <a:pPr marL="271463" lvl="2" indent="-200025" algn="just">
              <a:buFont typeface="Arial" panose="020B0604020202020204" pitchFamily="34" charset="0"/>
              <a:buChar char="•"/>
            </a:pPr>
            <a:r>
              <a:rPr lang="en-US" sz="1600" dirty="0">
                <a:latin typeface="Cambria" panose="02040503050406030204" pitchFamily="18" charset="0"/>
                <a:ea typeface="Cambria" panose="02040503050406030204" pitchFamily="18" charset="0"/>
              </a:rPr>
              <a:t>The </a:t>
            </a:r>
            <a:r>
              <a:rPr lang="en-US" sz="1600" i="1"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network ID </a:t>
            </a:r>
            <a:r>
              <a:rPr lang="en-US" sz="1600" dirty="0">
                <a:latin typeface="Cambria" panose="02040503050406030204" pitchFamily="18" charset="0"/>
                <a:ea typeface="Cambria" panose="02040503050406030204" pitchFamily="18" charset="0"/>
              </a:rPr>
              <a:t>identifies the network in which the host is connected. The </a:t>
            </a:r>
            <a:r>
              <a:rPr lang="en-US" sz="1600" i="1"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host ID </a:t>
            </a:r>
            <a:r>
              <a:rPr lang="en-US" sz="1600" dirty="0">
                <a:latin typeface="Cambria" panose="02040503050406030204" pitchFamily="18" charset="0"/>
                <a:ea typeface="Cambria" panose="02040503050406030204" pitchFamily="18" charset="0"/>
              </a:rPr>
              <a:t>identifies the network connection to the host.</a:t>
            </a:r>
          </a:p>
        </p:txBody>
      </p:sp>
    </p:spTree>
    <p:extLst>
      <p:ext uri="{BB962C8B-B14F-4D97-AF65-F5344CB8AC3E}">
        <p14:creationId xmlns:p14="http://schemas.microsoft.com/office/powerpoint/2010/main" val="58684688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038" y="4750"/>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pic>
        <p:nvPicPr>
          <p:cNvPr id="68" name="Google Shape;68;p15"/>
          <p:cNvPicPr preferRelativeResize="0"/>
          <p:nvPr/>
        </p:nvPicPr>
        <p:blipFill>
          <a:blip r:embed="rId5">
            <a:alphaModFix/>
          </a:blip>
          <a:stretch>
            <a:fillRect/>
          </a:stretch>
        </p:blipFill>
        <p:spPr>
          <a:xfrm>
            <a:off x="7363438" y="148588"/>
            <a:ext cx="1495425" cy="371475"/>
          </a:xfrm>
          <a:prstGeom prst="rect">
            <a:avLst/>
          </a:prstGeom>
          <a:noFill/>
          <a:ln>
            <a:noFill/>
          </a:ln>
        </p:spPr>
      </p:pic>
      <p:sp>
        <p:nvSpPr>
          <p:cNvPr id="69" name="Google Shape;69;p15"/>
          <p:cNvSpPr txBox="1"/>
          <p:nvPr/>
        </p:nvSpPr>
        <p:spPr>
          <a:xfrm>
            <a:off x="184936" y="95413"/>
            <a:ext cx="7200000" cy="540000"/>
          </a:xfrm>
          <a:prstGeom prst="rect">
            <a:avLst/>
          </a:prstGeom>
          <a:noFill/>
          <a:ln>
            <a:noFill/>
          </a:ln>
        </p:spPr>
        <p:txBody>
          <a:bodyPr spcFirstLastPara="1" wrap="square" lIns="91425" tIns="91425" rIns="91425" bIns="91425" anchor="t" anchorCtr="0">
            <a:spAutoFit/>
          </a:bodyPr>
          <a:lstStyle/>
          <a:p>
            <a:pPr lvl="0"/>
            <a:r>
              <a:rPr lang="en-US" sz="2300" dirty="0">
                <a:solidFill>
                  <a:srgbClr val="00A4B6"/>
                </a:solidFill>
                <a:latin typeface="Cambria" panose="02040503050406030204" pitchFamily="18" charset="0"/>
                <a:ea typeface="Cambria" panose="02040503050406030204" pitchFamily="18" charset="0"/>
                <a:cs typeface="Proxima Nova"/>
                <a:sym typeface="Proxima Nova"/>
              </a:rPr>
              <a:t>IP Addresses</a:t>
            </a:r>
            <a:endParaRPr sz="2300" dirty="0">
              <a:solidFill>
                <a:srgbClr val="00A4B6"/>
              </a:solidFill>
              <a:latin typeface="Cambria" panose="02040503050406030204" pitchFamily="18" charset="0"/>
              <a:ea typeface="Cambria" panose="02040503050406030204" pitchFamily="18" charset="0"/>
              <a:cs typeface="Proxima Nova"/>
              <a:sym typeface="Proxima Nova"/>
            </a:endParaRPr>
          </a:p>
        </p:txBody>
      </p:sp>
      <p:sp>
        <p:nvSpPr>
          <p:cNvPr id="71" name="Google Shape;71;p15"/>
          <p:cNvSpPr txBox="1"/>
          <p:nvPr/>
        </p:nvSpPr>
        <p:spPr>
          <a:xfrm>
            <a:off x="99642" y="688588"/>
            <a:ext cx="8937266" cy="1908184"/>
          </a:xfrm>
          <a:prstGeom prst="rect">
            <a:avLst/>
          </a:prstGeom>
          <a:noFill/>
          <a:ln>
            <a:noFill/>
          </a:ln>
        </p:spPr>
        <p:txBody>
          <a:bodyPr spcFirstLastPara="1" wrap="square" lIns="91425" tIns="91425" rIns="91425" bIns="91425" anchor="t" anchorCtr="0">
            <a:spAutoFit/>
          </a:bodyPr>
          <a:lstStyle/>
          <a:p>
            <a:pPr marL="271463" lvl="2" indent="-200025" algn="just">
              <a:buFont typeface="Arial" panose="020B0604020202020204" pitchFamily="34" charset="0"/>
              <a:buChar char="•"/>
            </a:pPr>
            <a:r>
              <a:rPr lang="en-US" sz="1600" dirty="0">
                <a:latin typeface="Cambria" panose="02040503050406030204" pitchFamily="18" charset="0"/>
                <a:ea typeface="Cambria" panose="02040503050406030204" pitchFamily="18" charset="0"/>
              </a:rPr>
              <a:t>There are 2 types of IP addresses: IPv4 and IPv6.</a:t>
            </a:r>
          </a:p>
          <a:p>
            <a:pPr marL="271463" lvl="2" indent="-200025" algn="just">
              <a:buFont typeface="Arial" panose="020B0604020202020204" pitchFamily="34" charset="0"/>
              <a:buChar char="•"/>
            </a:pPr>
            <a:endParaRPr lang="en-US" sz="1600" dirty="0">
              <a:latin typeface="Cambria" panose="02040503050406030204" pitchFamily="18" charset="0"/>
              <a:ea typeface="Cambria" panose="02040503050406030204" pitchFamily="18" charset="0"/>
            </a:endParaRPr>
          </a:p>
          <a:p>
            <a:pPr marL="271463" lvl="2" indent="-200025" algn="just">
              <a:buFont typeface="Arial" panose="020B0604020202020204" pitchFamily="34" charset="0"/>
              <a:buChar char="•"/>
            </a:pPr>
            <a:r>
              <a:rPr lang="en-US" sz="1600" dirty="0">
                <a:latin typeface="Cambria" panose="02040503050406030204" pitchFamily="18" charset="0"/>
                <a:ea typeface="Cambria" panose="02040503050406030204" pitchFamily="18" charset="0"/>
              </a:rPr>
              <a:t>IPv4 uses 32-bits addresses, which means that the address space is 2</a:t>
            </a:r>
            <a:r>
              <a:rPr lang="en-US" sz="1600" baseline="30000" dirty="0">
                <a:latin typeface="Cambria" panose="02040503050406030204" pitchFamily="18" charset="0"/>
                <a:ea typeface="Cambria" panose="02040503050406030204" pitchFamily="18" charset="0"/>
              </a:rPr>
              <a:t>32</a:t>
            </a:r>
            <a:r>
              <a:rPr lang="en-US" sz="1600" dirty="0">
                <a:latin typeface="Cambria" panose="02040503050406030204" pitchFamily="18" charset="0"/>
                <a:ea typeface="Cambria" panose="02040503050406030204" pitchFamily="18" charset="0"/>
              </a:rPr>
              <a:t> = 4, 29, 49,67,296.</a:t>
            </a:r>
          </a:p>
          <a:p>
            <a:pPr marL="271463" lvl="2" indent="-200025" algn="just">
              <a:buFont typeface="Arial" panose="020B0604020202020204" pitchFamily="34" charset="0"/>
              <a:buChar char="•"/>
            </a:pPr>
            <a:endParaRPr lang="en-US" sz="1600" dirty="0">
              <a:latin typeface="Cambria" panose="02040503050406030204" pitchFamily="18" charset="0"/>
              <a:ea typeface="Cambria" panose="02040503050406030204" pitchFamily="18" charset="0"/>
            </a:endParaRPr>
          </a:p>
          <a:p>
            <a:pPr marL="271463" lvl="2" indent="-200025" algn="just">
              <a:buFont typeface="Arial" panose="020B0604020202020204" pitchFamily="34" charset="0"/>
              <a:buChar char="•"/>
            </a:pPr>
            <a:r>
              <a:rPr lang="en-US" sz="1600" dirty="0">
                <a:latin typeface="Cambria" panose="02040503050406030204" pitchFamily="18" charset="0"/>
                <a:ea typeface="Cambria" panose="02040503050406030204" pitchFamily="18" charset="0"/>
              </a:rPr>
              <a:t>IPv6 uses 128-bits addresses, which means that the address space is 2</a:t>
            </a:r>
            <a:r>
              <a:rPr lang="en-US" sz="1600" baseline="30000" dirty="0">
                <a:latin typeface="Cambria" panose="02040503050406030204" pitchFamily="18" charset="0"/>
                <a:ea typeface="Cambria" panose="02040503050406030204" pitchFamily="18" charset="0"/>
              </a:rPr>
              <a:t>128</a:t>
            </a:r>
            <a:endParaRPr lang="en-US" sz="1600" dirty="0">
              <a:latin typeface="Cambria" panose="02040503050406030204" pitchFamily="18" charset="0"/>
              <a:ea typeface="Cambria" panose="02040503050406030204" pitchFamily="18" charset="0"/>
            </a:endParaRPr>
          </a:p>
          <a:p>
            <a:pPr marL="271463" lvl="2" indent="-200025" algn="just">
              <a:buFont typeface="Arial" panose="020B0604020202020204" pitchFamily="34" charset="0"/>
              <a:buChar char="•"/>
            </a:pPr>
            <a:endParaRPr lang="en-US" sz="1600" dirty="0">
              <a:latin typeface="Cambria" panose="02040503050406030204" pitchFamily="18" charset="0"/>
              <a:ea typeface="Cambria" panose="02040503050406030204" pitchFamily="18" charset="0"/>
            </a:endParaRPr>
          </a:p>
          <a:p>
            <a:pPr marL="271463" lvl="2" indent="-200025" algn="just">
              <a:buFont typeface="Arial" panose="020B0604020202020204" pitchFamily="34" charset="0"/>
              <a:buChar char="•"/>
            </a:pPr>
            <a:r>
              <a:rPr lang="en-US" sz="1600" dirty="0">
                <a:latin typeface="Cambria" panose="02040503050406030204" pitchFamily="18" charset="0"/>
                <a:ea typeface="Cambria" panose="02040503050406030204" pitchFamily="18" charset="0"/>
              </a:rPr>
              <a:t>2</a:t>
            </a:r>
            <a:r>
              <a:rPr lang="en-US" sz="1600" baseline="30000" dirty="0">
                <a:latin typeface="Cambria" panose="02040503050406030204" pitchFamily="18" charset="0"/>
                <a:ea typeface="Cambria" panose="02040503050406030204" pitchFamily="18" charset="0"/>
              </a:rPr>
              <a:t>128</a:t>
            </a:r>
            <a:r>
              <a:rPr lang="en-US" sz="1600" dirty="0">
                <a:latin typeface="Cambria" panose="02040503050406030204" pitchFamily="18" charset="0"/>
                <a:ea typeface="Cambria" panose="02040503050406030204" pitchFamily="18" charset="0"/>
              </a:rPr>
              <a:t> = 340,282,366,920,938,463,463,374,607,431,768,211,456</a:t>
            </a:r>
            <a:endParaRPr lang="en-US" sz="1700"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26253570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038" y="4750"/>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pic>
        <p:nvPicPr>
          <p:cNvPr id="68" name="Google Shape;68;p15"/>
          <p:cNvPicPr preferRelativeResize="0"/>
          <p:nvPr/>
        </p:nvPicPr>
        <p:blipFill>
          <a:blip r:embed="rId5">
            <a:alphaModFix/>
          </a:blip>
          <a:stretch>
            <a:fillRect/>
          </a:stretch>
        </p:blipFill>
        <p:spPr>
          <a:xfrm>
            <a:off x="7363438" y="148588"/>
            <a:ext cx="1495425" cy="371475"/>
          </a:xfrm>
          <a:prstGeom prst="rect">
            <a:avLst/>
          </a:prstGeom>
          <a:noFill/>
          <a:ln>
            <a:noFill/>
          </a:ln>
        </p:spPr>
      </p:pic>
      <p:sp>
        <p:nvSpPr>
          <p:cNvPr id="69" name="Google Shape;69;p15"/>
          <p:cNvSpPr txBox="1"/>
          <p:nvPr/>
        </p:nvSpPr>
        <p:spPr>
          <a:xfrm>
            <a:off x="184936" y="95413"/>
            <a:ext cx="7200000" cy="540000"/>
          </a:xfrm>
          <a:prstGeom prst="rect">
            <a:avLst/>
          </a:prstGeom>
          <a:noFill/>
          <a:ln>
            <a:noFill/>
          </a:ln>
        </p:spPr>
        <p:txBody>
          <a:bodyPr spcFirstLastPara="1" wrap="square" lIns="91425" tIns="91425" rIns="91425" bIns="91425" anchor="t" anchorCtr="0">
            <a:spAutoFit/>
          </a:bodyPr>
          <a:lstStyle/>
          <a:p>
            <a:pPr lvl="0"/>
            <a:r>
              <a:rPr lang="en-US" sz="2300" dirty="0">
                <a:solidFill>
                  <a:srgbClr val="00A4B6"/>
                </a:solidFill>
                <a:latin typeface="Cambria" panose="02040503050406030204" pitchFamily="18" charset="0"/>
                <a:ea typeface="Cambria" panose="02040503050406030204" pitchFamily="18" charset="0"/>
                <a:cs typeface="Proxima Nova"/>
                <a:sym typeface="Proxima Nova"/>
              </a:rPr>
              <a:t>IPv4 Addresses</a:t>
            </a:r>
            <a:endParaRPr sz="2300" dirty="0">
              <a:solidFill>
                <a:srgbClr val="00A4B6"/>
              </a:solidFill>
              <a:latin typeface="Cambria" panose="02040503050406030204" pitchFamily="18" charset="0"/>
              <a:ea typeface="Cambria" panose="02040503050406030204" pitchFamily="18" charset="0"/>
              <a:cs typeface="Proxima Nova"/>
              <a:sym typeface="Proxima Nova"/>
            </a:endParaRPr>
          </a:p>
        </p:txBody>
      </p:sp>
      <p:sp>
        <p:nvSpPr>
          <p:cNvPr id="71" name="Google Shape;71;p15"/>
          <p:cNvSpPr txBox="1"/>
          <p:nvPr/>
        </p:nvSpPr>
        <p:spPr>
          <a:xfrm>
            <a:off x="99642" y="688588"/>
            <a:ext cx="8937266" cy="1661963"/>
          </a:xfrm>
          <a:prstGeom prst="rect">
            <a:avLst/>
          </a:prstGeom>
          <a:noFill/>
          <a:ln>
            <a:noFill/>
          </a:ln>
        </p:spPr>
        <p:txBody>
          <a:bodyPr spcFirstLastPara="1" wrap="square" lIns="91425" tIns="91425" rIns="91425" bIns="91425" anchor="t" anchorCtr="0">
            <a:spAutoFit/>
          </a:bodyPr>
          <a:lstStyle/>
          <a:p>
            <a:pPr marL="271463" lvl="2" indent="-200025" algn="just">
              <a:buFont typeface="Arial" panose="020B0604020202020204" pitchFamily="34" charset="0"/>
              <a:buChar char="•"/>
            </a:pPr>
            <a:r>
              <a:rPr lang="en-US" sz="1600" dirty="0">
                <a:latin typeface="Cambria" panose="02040503050406030204" pitchFamily="18" charset="0"/>
                <a:ea typeface="Cambria" panose="02040503050406030204" pitchFamily="18" charset="0"/>
              </a:rPr>
              <a:t>IP addresses are usually written in dotted decimal notation.</a:t>
            </a:r>
          </a:p>
          <a:p>
            <a:pPr marL="271463" lvl="2" indent="-200025" algn="just">
              <a:buFont typeface="Arial" panose="020B0604020202020204" pitchFamily="34" charset="0"/>
              <a:buChar char="•"/>
            </a:pPr>
            <a:endParaRPr lang="en-US" sz="1600" dirty="0">
              <a:latin typeface="Cambria" panose="02040503050406030204" pitchFamily="18" charset="0"/>
              <a:ea typeface="Cambria" panose="02040503050406030204" pitchFamily="18" charset="0"/>
            </a:endParaRPr>
          </a:p>
          <a:p>
            <a:pPr marL="271463" lvl="2" indent="-200025" algn="just">
              <a:buFont typeface="Arial" panose="020B0604020202020204" pitchFamily="34" charset="0"/>
              <a:buChar char="•"/>
            </a:pPr>
            <a:r>
              <a:rPr lang="en-US" sz="1600" dirty="0">
                <a:latin typeface="Cambria" panose="02040503050406030204" pitchFamily="18" charset="0"/>
                <a:ea typeface="Cambria" panose="02040503050406030204" pitchFamily="18" charset="0"/>
              </a:rPr>
              <a:t>The address broken into four bytes with each byte represented by a decimal number and separated by a dot.</a:t>
            </a:r>
          </a:p>
          <a:p>
            <a:pPr marL="271463" lvl="2" indent="-200025" algn="just">
              <a:buFont typeface="Arial" panose="020B0604020202020204" pitchFamily="34" charset="0"/>
              <a:buChar char="•"/>
            </a:pPr>
            <a:endParaRPr lang="en-US" sz="1600" dirty="0">
              <a:latin typeface="Cambria" panose="02040503050406030204" pitchFamily="18" charset="0"/>
              <a:ea typeface="Cambria" panose="02040503050406030204" pitchFamily="18" charset="0"/>
            </a:endParaRPr>
          </a:p>
          <a:p>
            <a:pPr marL="271463" lvl="2" indent="-200025" algn="just">
              <a:buFont typeface="Arial" panose="020B0604020202020204" pitchFamily="34" charset="0"/>
              <a:buChar char="•"/>
            </a:pPr>
            <a:r>
              <a:rPr lang="en-US" sz="1600" dirty="0">
                <a:latin typeface="Cambria" panose="02040503050406030204" pitchFamily="18" charset="0"/>
                <a:ea typeface="Cambria" panose="02040503050406030204" pitchFamily="18" charset="0"/>
              </a:rPr>
              <a:t>For example, an IP address of – 192.168.1.5</a:t>
            </a:r>
          </a:p>
        </p:txBody>
      </p:sp>
      <p:pic>
        <p:nvPicPr>
          <p:cNvPr id="2" name="Picture 1">
            <a:extLst>
              <a:ext uri="{FF2B5EF4-FFF2-40B4-BE49-F238E27FC236}">
                <a16:creationId xmlns:a16="http://schemas.microsoft.com/office/drawing/2014/main" id="{90CB1215-21C8-7F3D-B9FB-A1D6970DE8C4}"/>
              </a:ext>
            </a:extLst>
          </p:cNvPr>
          <p:cNvPicPr>
            <a:picLocks noChangeAspect="1"/>
          </p:cNvPicPr>
          <p:nvPr/>
        </p:nvPicPr>
        <p:blipFill rotWithShape="1">
          <a:blip r:embed="rId6"/>
          <a:srcRect l="3333" t="12187" r="2756" b="5852"/>
          <a:stretch/>
        </p:blipFill>
        <p:spPr>
          <a:xfrm>
            <a:off x="1804193" y="2403725"/>
            <a:ext cx="5580743" cy="2644361"/>
          </a:xfrm>
          <a:prstGeom prst="rect">
            <a:avLst/>
          </a:prstGeom>
        </p:spPr>
      </p:pic>
    </p:spTree>
    <p:extLst>
      <p:ext uri="{BB962C8B-B14F-4D97-AF65-F5344CB8AC3E}">
        <p14:creationId xmlns:p14="http://schemas.microsoft.com/office/powerpoint/2010/main" val="331123763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038" y="4750"/>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pic>
        <p:nvPicPr>
          <p:cNvPr id="68" name="Google Shape;68;p15"/>
          <p:cNvPicPr preferRelativeResize="0"/>
          <p:nvPr/>
        </p:nvPicPr>
        <p:blipFill>
          <a:blip r:embed="rId5">
            <a:alphaModFix/>
          </a:blip>
          <a:stretch>
            <a:fillRect/>
          </a:stretch>
        </p:blipFill>
        <p:spPr>
          <a:xfrm>
            <a:off x="7363438" y="148588"/>
            <a:ext cx="1495425" cy="371475"/>
          </a:xfrm>
          <a:prstGeom prst="rect">
            <a:avLst/>
          </a:prstGeom>
          <a:noFill/>
          <a:ln>
            <a:noFill/>
          </a:ln>
        </p:spPr>
      </p:pic>
      <p:sp>
        <p:nvSpPr>
          <p:cNvPr id="69" name="Google Shape;69;p15"/>
          <p:cNvSpPr txBox="1"/>
          <p:nvPr/>
        </p:nvSpPr>
        <p:spPr>
          <a:xfrm>
            <a:off x="184936" y="95413"/>
            <a:ext cx="7200000" cy="540000"/>
          </a:xfrm>
          <a:prstGeom prst="rect">
            <a:avLst/>
          </a:prstGeom>
          <a:noFill/>
          <a:ln>
            <a:noFill/>
          </a:ln>
        </p:spPr>
        <p:txBody>
          <a:bodyPr spcFirstLastPara="1" wrap="square" lIns="91425" tIns="91425" rIns="91425" bIns="91425" anchor="t" anchorCtr="0">
            <a:spAutoFit/>
          </a:bodyPr>
          <a:lstStyle/>
          <a:p>
            <a:pPr lvl="0"/>
            <a:r>
              <a:rPr lang="en-US" sz="2300" dirty="0">
                <a:solidFill>
                  <a:srgbClr val="00A4B6"/>
                </a:solidFill>
                <a:latin typeface="Cambria" panose="02040503050406030204" pitchFamily="18" charset="0"/>
                <a:ea typeface="Cambria" panose="02040503050406030204" pitchFamily="18" charset="0"/>
                <a:cs typeface="Proxima Nova"/>
                <a:sym typeface="Proxima Nova"/>
              </a:rPr>
              <a:t>IPv4 Addresses</a:t>
            </a:r>
            <a:endParaRPr sz="2300" dirty="0">
              <a:solidFill>
                <a:srgbClr val="00A4B6"/>
              </a:solidFill>
              <a:latin typeface="Cambria" panose="02040503050406030204" pitchFamily="18" charset="0"/>
              <a:ea typeface="Cambria" panose="02040503050406030204" pitchFamily="18" charset="0"/>
              <a:cs typeface="Proxima Nova"/>
              <a:sym typeface="Proxima Nova"/>
            </a:endParaRPr>
          </a:p>
        </p:txBody>
      </p:sp>
      <p:sp>
        <p:nvSpPr>
          <p:cNvPr id="71" name="Google Shape;71;p15"/>
          <p:cNvSpPr txBox="1"/>
          <p:nvPr/>
        </p:nvSpPr>
        <p:spPr>
          <a:xfrm>
            <a:off x="99642" y="688588"/>
            <a:ext cx="8937266" cy="430857"/>
          </a:xfrm>
          <a:prstGeom prst="rect">
            <a:avLst/>
          </a:prstGeom>
          <a:noFill/>
          <a:ln>
            <a:noFill/>
          </a:ln>
        </p:spPr>
        <p:txBody>
          <a:bodyPr spcFirstLastPara="1" wrap="square" lIns="91425" tIns="91425" rIns="91425" bIns="91425" anchor="t" anchorCtr="0">
            <a:spAutoFit/>
          </a:bodyPr>
          <a:lstStyle/>
          <a:p>
            <a:pPr marL="271463" lvl="2" indent="-200025" algn="just">
              <a:buFont typeface="Arial" panose="020B0604020202020204" pitchFamily="34" charset="0"/>
              <a:buChar char="•"/>
            </a:pPr>
            <a:r>
              <a:rPr lang="en-US" sz="1600" dirty="0">
                <a:latin typeface="Cambria" panose="02040503050406030204" pitchFamily="18" charset="0"/>
                <a:ea typeface="Cambria" panose="02040503050406030204" pitchFamily="18" charset="0"/>
              </a:rPr>
              <a:t>Format of IPv4 Address:</a:t>
            </a:r>
          </a:p>
        </p:txBody>
      </p:sp>
      <p:pic>
        <p:nvPicPr>
          <p:cNvPr id="3" name="Picture 2">
            <a:extLst>
              <a:ext uri="{FF2B5EF4-FFF2-40B4-BE49-F238E27FC236}">
                <a16:creationId xmlns:a16="http://schemas.microsoft.com/office/drawing/2014/main" id="{4D9E7BA2-4613-5622-3CAE-2CB24E8EA3CF}"/>
              </a:ext>
            </a:extLst>
          </p:cNvPr>
          <p:cNvPicPr>
            <a:picLocks noChangeAspect="1"/>
          </p:cNvPicPr>
          <p:nvPr/>
        </p:nvPicPr>
        <p:blipFill rotWithShape="1">
          <a:blip r:embed="rId6"/>
          <a:srcRect l="4043" t="4450" r="9306" b="4983"/>
          <a:stretch/>
        </p:blipFill>
        <p:spPr>
          <a:xfrm>
            <a:off x="1560170" y="1319251"/>
            <a:ext cx="6023660" cy="3301999"/>
          </a:xfrm>
          <a:prstGeom prst="rect">
            <a:avLst/>
          </a:prstGeom>
        </p:spPr>
      </p:pic>
    </p:spTree>
    <p:extLst>
      <p:ext uri="{BB962C8B-B14F-4D97-AF65-F5344CB8AC3E}">
        <p14:creationId xmlns:p14="http://schemas.microsoft.com/office/powerpoint/2010/main" val="309787942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038" y="4750"/>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pic>
        <p:nvPicPr>
          <p:cNvPr id="68" name="Google Shape;68;p15"/>
          <p:cNvPicPr preferRelativeResize="0"/>
          <p:nvPr/>
        </p:nvPicPr>
        <p:blipFill>
          <a:blip r:embed="rId5">
            <a:alphaModFix/>
          </a:blip>
          <a:stretch>
            <a:fillRect/>
          </a:stretch>
        </p:blipFill>
        <p:spPr>
          <a:xfrm>
            <a:off x="7363438" y="148588"/>
            <a:ext cx="1495425" cy="371475"/>
          </a:xfrm>
          <a:prstGeom prst="rect">
            <a:avLst/>
          </a:prstGeom>
          <a:noFill/>
          <a:ln>
            <a:noFill/>
          </a:ln>
        </p:spPr>
      </p:pic>
      <p:sp>
        <p:nvSpPr>
          <p:cNvPr id="69" name="Google Shape;69;p15"/>
          <p:cNvSpPr txBox="1"/>
          <p:nvPr/>
        </p:nvSpPr>
        <p:spPr>
          <a:xfrm>
            <a:off x="184936" y="95413"/>
            <a:ext cx="7200000" cy="540000"/>
          </a:xfrm>
          <a:prstGeom prst="rect">
            <a:avLst/>
          </a:prstGeom>
          <a:noFill/>
          <a:ln>
            <a:noFill/>
          </a:ln>
        </p:spPr>
        <p:txBody>
          <a:bodyPr spcFirstLastPara="1" wrap="square" lIns="91425" tIns="91425" rIns="91425" bIns="91425" anchor="t" anchorCtr="0">
            <a:spAutoFit/>
          </a:bodyPr>
          <a:lstStyle/>
          <a:p>
            <a:pPr lvl="0"/>
            <a:r>
              <a:rPr lang="en-US" sz="2300" dirty="0">
                <a:solidFill>
                  <a:srgbClr val="00A4B6"/>
                </a:solidFill>
                <a:latin typeface="Cambria" panose="02040503050406030204" pitchFamily="18" charset="0"/>
                <a:ea typeface="Cambria" panose="02040503050406030204" pitchFamily="18" charset="0"/>
                <a:cs typeface="Proxima Nova"/>
                <a:sym typeface="Proxima Nova"/>
              </a:rPr>
              <a:t>IPv4 Addresses</a:t>
            </a:r>
          </a:p>
        </p:txBody>
      </p:sp>
      <p:sp>
        <p:nvSpPr>
          <p:cNvPr id="71" name="Google Shape;71;p15"/>
          <p:cNvSpPr txBox="1"/>
          <p:nvPr/>
        </p:nvSpPr>
        <p:spPr>
          <a:xfrm>
            <a:off x="99642" y="688588"/>
            <a:ext cx="8937266" cy="1415742"/>
          </a:xfrm>
          <a:prstGeom prst="rect">
            <a:avLst/>
          </a:prstGeom>
          <a:noFill/>
          <a:ln>
            <a:noFill/>
          </a:ln>
        </p:spPr>
        <p:txBody>
          <a:bodyPr spcFirstLastPara="1" wrap="square" lIns="91425" tIns="91425" rIns="91425" bIns="91425" anchor="t" anchorCtr="0">
            <a:spAutoFit/>
          </a:bodyPr>
          <a:lstStyle/>
          <a:p>
            <a:pPr marL="271463" lvl="2" indent="-200025" algn="just">
              <a:buFont typeface="Arial" panose="020B0604020202020204" pitchFamily="34" charset="0"/>
              <a:buChar char="•"/>
            </a:pPr>
            <a:r>
              <a:rPr lang="en-US" sz="1600" dirty="0">
                <a:latin typeface="Cambria" panose="02040503050406030204" pitchFamily="18" charset="0"/>
                <a:ea typeface="Cambria" panose="02040503050406030204" pitchFamily="18" charset="0"/>
              </a:rPr>
              <a:t>Class A – 0 to 127</a:t>
            </a:r>
          </a:p>
          <a:p>
            <a:pPr marL="271463" lvl="2" indent="-200025" algn="just">
              <a:buFont typeface="Arial" panose="020B0604020202020204" pitchFamily="34" charset="0"/>
              <a:buChar char="•"/>
            </a:pPr>
            <a:r>
              <a:rPr lang="en-US" sz="1600" dirty="0">
                <a:latin typeface="Cambria" panose="02040503050406030204" pitchFamily="18" charset="0"/>
                <a:ea typeface="Cambria" panose="02040503050406030204" pitchFamily="18" charset="0"/>
              </a:rPr>
              <a:t>Class B – 128 to 191</a:t>
            </a:r>
          </a:p>
          <a:p>
            <a:pPr marL="271463" lvl="2" indent="-200025" algn="just">
              <a:buFont typeface="Arial" panose="020B0604020202020204" pitchFamily="34" charset="0"/>
              <a:buChar char="•"/>
            </a:pPr>
            <a:r>
              <a:rPr lang="en-US" sz="1600" dirty="0">
                <a:latin typeface="Cambria" panose="02040503050406030204" pitchFamily="18" charset="0"/>
                <a:ea typeface="Cambria" panose="02040503050406030204" pitchFamily="18" charset="0"/>
              </a:rPr>
              <a:t>Class C – 192 to 223</a:t>
            </a:r>
          </a:p>
          <a:p>
            <a:pPr marL="271463" lvl="2" indent="-200025" algn="just">
              <a:buFont typeface="Arial" panose="020B0604020202020204" pitchFamily="34" charset="0"/>
              <a:buChar char="•"/>
            </a:pPr>
            <a:r>
              <a:rPr lang="en-US" sz="1600" dirty="0">
                <a:latin typeface="Cambria" panose="02040503050406030204" pitchFamily="18" charset="0"/>
                <a:ea typeface="Cambria" panose="02040503050406030204" pitchFamily="18" charset="0"/>
              </a:rPr>
              <a:t>Class D – 224 to 239 - Multicasting</a:t>
            </a:r>
          </a:p>
          <a:p>
            <a:pPr marL="271463" lvl="2" indent="-200025" algn="just">
              <a:buFont typeface="Arial" panose="020B0604020202020204" pitchFamily="34" charset="0"/>
              <a:buChar char="•"/>
            </a:pPr>
            <a:r>
              <a:rPr lang="en-US" sz="1600" dirty="0">
                <a:latin typeface="Cambria" panose="02040503050406030204" pitchFamily="18" charset="0"/>
                <a:ea typeface="Cambria" panose="02040503050406030204" pitchFamily="18" charset="0"/>
              </a:rPr>
              <a:t>Class E – 240 to 255 – Reserved for future use</a:t>
            </a:r>
          </a:p>
        </p:txBody>
      </p:sp>
      <p:pic>
        <p:nvPicPr>
          <p:cNvPr id="3" name="Picture 2">
            <a:extLst>
              <a:ext uri="{FF2B5EF4-FFF2-40B4-BE49-F238E27FC236}">
                <a16:creationId xmlns:a16="http://schemas.microsoft.com/office/drawing/2014/main" id="{F5B8F36D-D764-AA0D-9791-A5D495E72C8F}"/>
              </a:ext>
            </a:extLst>
          </p:cNvPr>
          <p:cNvPicPr>
            <a:picLocks noChangeAspect="1"/>
          </p:cNvPicPr>
          <p:nvPr/>
        </p:nvPicPr>
        <p:blipFill rotWithShape="1">
          <a:blip r:embed="rId6"/>
          <a:srcRect l="4154" t="3306" r="9081" b="4451"/>
          <a:stretch/>
        </p:blipFill>
        <p:spPr>
          <a:xfrm>
            <a:off x="3782374" y="2105806"/>
            <a:ext cx="5181190" cy="2889106"/>
          </a:xfrm>
          <a:prstGeom prst="rect">
            <a:avLst/>
          </a:prstGeom>
        </p:spPr>
      </p:pic>
    </p:spTree>
    <p:extLst>
      <p:ext uri="{BB962C8B-B14F-4D97-AF65-F5344CB8AC3E}">
        <p14:creationId xmlns:p14="http://schemas.microsoft.com/office/powerpoint/2010/main" val="333970965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038" y="4750"/>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pic>
        <p:nvPicPr>
          <p:cNvPr id="68" name="Google Shape;68;p15"/>
          <p:cNvPicPr preferRelativeResize="0"/>
          <p:nvPr/>
        </p:nvPicPr>
        <p:blipFill>
          <a:blip r:embed="rId5">
            <a:alphaModFix/>
          </a:blip>
          <a:stretch>
            <a:fillRect/>
          </a:stretch>
        </p:blipFill>
        <p:spPr>
          <a:xfrm>
            <a:off x="7363438" y="148588"/>
            <a:ext cx="1495425" cy="371475"/>
          </a:xfrm>
          <a:prstGeom prst="rect">
            <a:avLst/>
          </a:prstGeom>
          <a:noFill/>
          <a:ln>
            <a:noFill/>
          </a:ln>
        </p:spPr>
      </p:pic>
      <p:sp>
        <p:nvSpPr>
          <p:cNvPr id="69" name="Google Shape;69;p15"/>
          <p:cNvSpPr txBox="1"/>
          <p:nvPr/>
        </p:nvSpPr>
        <p:spPr>
          <a:xfrm>
            <a:off x="184936" y="95413"/>
            <a:ext cx="7200000" cy="540000"/>
          </a:xfrm>
          <a:prstGeom prst="rect">
            <a:avLst/>
          </a:prstGeom>
          <a:noFill/>
          <a:ln>
            <a:noFill/>
          </a:ln>
        </p:spPr>
        <p:txBody>
          <a:bodyPr spcFirstLastPara="1" wrap="square" lIns="91425" tIns="91425" rIns="91425" bIns="91425" anchor="t" anchorCtr="0">
            <a:spAutoFit/>
          </a:bodyPr>
          <a:lstStyle/>
          <a:p>
            <a:pPr lvl="0"/>
            <a:r>
              <a:rPr lang="en-US" sz="2300" dirty="0">
                <a:solidFill>
                  <a:srgbClr val="00A4B6"/>
                </a:solidFill>
                <a:latin typeface="Cambria" panose="02040503050406030204" pitchFamily="18" charset="0"/>
                <a:ea typeface="Cambria" panose="02040503050406030204" pitchFamily="18" charset="0"/>
                <a:cs typeface="Proxima Nova"/>
                <a:sym typeface="Proxima Nova"/>
              </a:rPr>
              <a:t>IPv4 Addresses</a:t>
            </a:r>
          </a:p>
        </p:txBody>
      </p:sp>
      <p:sp>
        <p:nvSpPr>
          <p:cNvPr id="71" name="Google Shape;71;p15"/>
          <p:cNvSpPr txBox="1"/>
          <p:nvPr/>
        </p:nvSpPr>
        <p:spPr>
          <a:xfrm>
            <a:off x="99642" y="688588"/>
            <a:ext cx="8937266" cy="2154406"/>
          </a:xfrm>
          <a:prstGeom prst="rect">
            <a:avLst/>
          </a:prstGeom>
          <a:noFill/>
          <a:ln>
            <a:noFill/>
          </a:ln>
        </p:spPr>
        <p:txBody>
          <a:bodyPr spcFirstLastPara="1" wrap="square" lIns="91425" tIns="91425" rIns="91425" bIns="91425" anchor="t" anchorCtr="0">
            <a:spAutoFit/>
          </a:bodyPr>
          <a:lstStyle/>
          <a:p>
            <a:pPr marL="271463" lvl="2" indent="-200025" algn="just">
              <a:buFont typeface="Arial" panose="020B0604020202020204" pitchFamily="34" charset="0"/>
              <a:buChar char="•"/>
            </a:pPr>
            <a:r>
              <a:rPr lang="en-US" sz="1600" dirty="0">
                <a:latin typeface="Cambria" panose="02040503050406030204" pitchFamily="18" charset="0"/>
                <a:ea typeface="Cambria" panose="02040503050406030204" pitchFamily="18" charset="0"/>
              </a:rPr>
              <a:t>Class A </a:t>
            </a:r>
            <a:r>
              <a:rPr lang="en-US" sz="1600" dirty="0">
                <a:latin typeface="Cambria" panose="02040503050406030204" pitchFamily="18" charset="0"/>
                <a:ea typeface="Cambria" panose="02040503050406030204" pitchFamily="18" charset="0"/>
                <a:sym typeface="Wingdings" panose="05000000000000000000" pitchFamily="2" charset="2"/>
              </a:rPr>
              <a:t> </a:t>
            </a:r>
            <a:r>
              <a:rPr lang="en-US" sz="1600" dirty="0">
                <a:solidFill>
                  <a:srgbClr val="FF0000"/>
                </a:solidFill>
                <a:latin typeface="Cambria" panose="02040503050406030204" pitchFamily="18" charset="0"/>
                <a:ea typeface="Cambria" panose="02040503050406030204" pitchFamily="18" charset="0"/>
                <a:sym typeface="Wingdings" panose="05000000000000000000" pitchFamily="2" charset="2"/>
              </a:rPr>
              <a:t>0</a:t>
            </a:r>
            <a:r>
              <a:rPr lang="en-US" sz="1600" dirty="0">
                <a:latin typeface="Cambria" panose="02040503050406030204" pitchFamily="18" charset="0"/>
                <a:ea typeface="Cambria" panose="02040503050406030204" pitchFamily="18" charset="0"/>
                <a:sym typeface="Wingdings" panose="05000000000000000000" pitchFamily="2" charset="2"/>
              </a:rPr>
              <a:t>.0.0.0 to </a:t>
            </a:r>
            <a:r>
              <a:rPr lang="en-US" sz="1600" dirty="0">
                <a:solidFill>
                  <a:srgbClr val="FF0000"/>
                </a:solidFill>
                <a:latin typeface="Cambria" panose="02040503050406030204" pitchFamily="18" charset="0"/>
                <a:ea typeface="Cambria" panose="02040503050406030204" pitchFamily="18" charset="0"/>
                <a:sym typeface="Wingdings" panose="05000000000000000000" pitchFamily="2" charset="2"/>
              </a:rPr>
              <a:t>127</a:t>
            </a:r>
            <a:r>
              <a:rPr lang="en-US" sz="1600" dirty="0">
                <a:latin typeface="Cambria" panose="02040503050406030204" pitchFamily="18" charset="0"/>
                <a:ea typeface="Cambria" panose="02040503050406030204" pitchFamily="18" charset="0"/>
                <a:sym typeface="Wingdings" panose="05000000000000000000" pitchFamily="2" charset="2"/>
              </a:rPr>
              <a:t>.255.255.255</a:t>
            </a:r>
            <a:endParaRPr lang="en-US" sz="1600" dirty="0">
              <a:latin typeface="Cambria" panose="02040503050406030204" pitchFamily="18" charset="0"/>
              <a:ea typeface="Cambria" panose="02040503050406030204" pitchFamily="18" charset="0"/>
            </a:endParaRPr>
          </a:p>
          <a:p>
            <a:pPr marL="271463" lvl="2" indent="-200025" algn="just">
              <a:buFont typeface="Arial" panose="020B0604020202020204" pitchFamily="34" charset="0"/>
              <a:buChar char="•"/>
            </a:pPr>
            <a:r>
              <a:rPr lang="en-US" sz="1600" dirty="0">
                <a:latin typeface="Cambria" panose="02040503050406030204" pitchFamily="18" charset="0"/>
                <a:ea typeface="Cambria" panose="02040503050406030204" pitchFamily="18" charset="0"/>
              </a:rPr>
              <a:t>Class B </a:t>
            </a:r>
            <a:r>
              <a:rPr lang="en-US" sz="1600" dirty="0">
                <a:latin typeface="Cambria" panose="02040503050406030204" pitchFamily="18" charset="0"/>
                <a:ea typeface="Cambria" panose="02040503050406030204" pitchFamily="18" charset="0"/>
                <a:sym typeface="Wingdings" panose="05000000000000000000" pitchFamily="2" charset="2"/>
              </a:rPr>
              <a:t></a:t>
            </a:r>
            <a:r>
              <a:rPr lang="en-US" sz="1600" dirty="0">
                <a:latin typeface="Cambria" panose="02040503050406030204" pitchFamily="18" charset="0"/>
                <a:ea typeface="Cambria" panose="02040503050406030204" pitchFamily="18" charset="0"/>
              </a:rPr>
              <a:t> </a:t>
            </a:r>
            <a:r>
              <a:rPr lang="en-US" sz="1600" dirty="0">
                <a:solidFill>
                  <a:srgbClr val="FF0000"/>
                </a:solidFill>
                <a:latin typeface="Cambria" panose="02040503050406030204" pitchFamily="18" charset="0"/>
                <a:ea typeface="Cambria" panose="02040503050406030204" pitchFamily="18" charset="0"/>
              </a:rPr>
              <a:t>128.0</a:t>
            </a:r>
            <a:r>
              <a:rPr lang="en-US" sz="1600" dirty="0">
                <a:latin typeface="Cambria" panose="02040503050406030204" pitchFamily="18" charset="0"/>
                <a:ea typeface="Cambria" panose="02040503050406030204" pitchFamily="18" charset="0"/>
              </a:rPr>
              <a:t>.0.0 to </a:t>
            </a:r>
            <a:r>
              <a:rPr lang="en-US" sz="1600" dirty="0">
                <a:solidFill>
                  <a:srgbClr val="FF0000"/>
                </a:solidFill>
                <a:latin typeface="Cambria" panose="02040503050406030204" pitchFamily="18" charset="0"/>
                <a:ea typeface="Cambria" panose="02040503050406030204" pitchFamily="18" charset="0"/>
              </a:rPr>
              <a:t>191.255</a:t>
            </a:r>
            <a:r>
              <a:rPr lang="en-US" sz="1600" dirty="0">
                <a:latin typeface="Cambria" panose="02040503050406030204" pitchFamily="18" charset="0"/>
                <a:ea typeface="Cambria" panose="02040503050406030204" pitchFamily="18" charset="0"/>
              </a:rPr>
              <a:t>.255.255</a:t>
            </a:r>
          </a:p>
          <a:p>
            <a:pPr marL="271463" lvl="2" indent="-200025" algn="just">
              <a:buFont typeface="Arial" panose="020B0604020202020204" pitchFamily="34" charset="0"/>
              <a:buChar char="•"/>
            </a:pPr>
            <a:r>
              <a:rPr lang="en-US" sz="1600" dirty="0">
                <a:latin typeface="Cambria" panose="02040503050406030204" pitchFamily="18" charset="0"/>
                <a:ea typeface="Cambria" panose="02040503050406030204" pitchFamily="18" charset="0"/>
              </a:rPr>
              <a:t>Class C </a:t>
            </a:r>
            <a:r>
              <a:rPr lang="en-US" sz="1600" dirty="0">
                <a:latin typeface="Cambria" panose="02040503050406030204" pitchFamily="18" charset="0"/>
                <a:ea typeface="Cambria" panose="02040503050406030204" pitchFamily="18" charset="0"/>
                <a:sym typeface="Wingdings" panose="05000000000000000000" pitchFamily="2" charset="2"/>
              </a:rPr>
              <a:t></a:t>
            </a:r>
            <a:r>
              <a:rPr lang="en-US" sz="1600" dirty="0">
                <a:latin typeface="Cambria" panose="02040503050406030204" pitchFamily="18" charset="0"/>
                <a:ea typeface="Cambria" panose="02040503050406030204" pitchFamily="18" charset="0"/>
              </a:rPr>
              <a:t> </a:t>
            </a:r>
            <a:r>
              <a:rPr lang="en-US" sz="1600" dirty="0">
                <a:solidFill>
                  <a:srgbClr val="FF0000"/>
                </a:solidFill>
                <a:latin typeface="Cambria" panose="02040503050406030204" pitchFamily="18" charset="0"/>
                <a:ea typeface="Cambria" panose="02040503050406030204" pitchFamily="18" charset="0"/>
              </a:rPr>
              <a:t>192.0.0</a:t>
            </a:r>
            <a:r>
              <a:rPr lang="en-US" sz="1600" dirty="0">
                <a:latin typeface="Cambria" panose="02040503050406030204" pitchFamily="18" charset="0"/>
                <a:ea typeface="Cambria" panose="02040503050406030204" pitchFamily="18" charset="0"/>
              </a:rPr>
              <a:t>.0 to </a:t>
            </a:r>
            <a:r>
              <a:rPr lang="en-US" sz="1600" dirty="0">
                <a:solidFill>
                  <a:srgbClr val="FF0000"/>
                </a:solidFill>
                <a:latin typeface="Cambria" panose="02040503050406030204" pitchFamily="18" charset="0"/>
                <a:ea typeface="Cambria" panose="02040503050406030204" pitchFamily="18" charset="0"/>
              </a:rPr>
              <a:t>223.255.255</a:t>
            </a:r>
            <a:r>
              <a:rPr lang="en-US" sz="1600" dirty="0">
                <a:latin typeface="Cambria" panose="02040503050406030204" pitchFamily="18" charset="0"/>
                <a:ea typeface="Cambria" panose="02040503050406030204" pitchFamily="18" charset="0"/>
              </a:rPr>
              <a:t>.255</a:t>
            </a:r>
          </a:p>
          <a:p>
            <a:pPr marL="271463" lvl="2" indent="-200025" algn="just">
              <a:buFont typeface="Arial" panose="020B0604020202020204" pitchFamily="34" charset="0"/>
              <a:buChar char="•"/>
            </a:pPr>
            <a:r>
              <a:rPr lang="en-US" sz="1600" dirty="0">
                <a:latin typeface="Cambria" panose="02040503050406030204" pitchFamily="18" charset="0"/>
                <a:ea typeface="Cambria" panose="02040503050406030204" pitchFamily="18" charset="0"/>
              </a:rPr>
              <a:t>Class D </a:t>
            </a:r>
            <a:r>
              <a:rPr lang="en-US" sz="1600" dirty="0">
                <a:latin typeface="Cambria" panose="02040503050406030204" pitchFamily="18" charset="0"/>
                <a:ea typeface="Cambria" panose="02040503050406030204" pitchFamily="18" charset="0"/>
                <a:sym typeface="Wingdings" panose="05000000000000000000" pitchFamily="2" charset="2"/>
              </a:rPr>
              <a:t></a:t>
            </a:r>
            <a:r>
              <a:rPr lang="en-US" sz="1600" dirty="0">
                <a:latin typeface="Cambria" panose="02040503050406030204" pitchFamily="18" charset="0"/>
                <a:ea typeface="Cambria" panose="02040503050406030204" pitchFamily="18" charset="0"/>
              </a:rPr>
              <a:t> 224.0.0.0 to 239.255.255.255</a:t>
            </a:r>
          </a:p>
          <a:p>
            <a:pPr marL="271463" lvl="2" indent="-200025" algn="just">
              <a:buFont typeface="Arial" panose="020B0604020202020204" pitchFamily="34" charset="0"/>
              <a:buChar char="•"/>
            </a:pPr>
            <a:r>
              <a:rPr lang="en-US" sz="1600" dirty="0">
                <a:latin typeface="Cambria" panose="02040503050406030204" pitchFamily="18" charset="0"/>
                <a:ea typeface="Cambria" panose="02040503050406030204" pitchFamily="18" charset="0"/>
              </a:rPr>
              <a:t>Class E </a:t>
            </a:r>
            <a:r>
              <a:rPr lang="en-US" sz="1600" dirty="0">
                <a:latin typeface="Cambria" panose="02040503050406030204" pitchFamily="18" charset="0"/>
                <a:ea typeface="Cambria" panose="02040503050406030204" pitchFamily="18" charset="0"/>
                <a:sym typeface="Wingdings" panose="05000000000000000000" pitchFamily="2" charset="2"/>
              </a:rPr>
              <a:t></a:t>
            </a:r>
            <a:r>
              <a:rPr lang="en-US" sz="1600" dirty="0">
                <a:latin typeface="Cambria" panose="02040503050406030204" pitchFamily="18" charset="0"/>
                <a:ea typeface="Cambria" panose="02040503050406030204" pitchFamily="18" charset="0"/>
              </a:rPr>
              <a:t> 240.0.0.0 to 255.255.255.255</a:t>
            </a:r>
          </a:p>
          <a:p>
            <a:pPr marL="271463" lvl="2" indent="-200025" algn="just">
              <a:buFont typeface="Arial" panose="020B0604020202020204" pitchFamily="34" charset="0"/>
              <a:buChar char="•"/>
            </a:pPr>
            <a:endParaRPr lang="en-US" sz="1600" dirty="0">
              <a:latin typeface="Cambria" panose="02040503050406030204" pitchFamily="18" charset="0"/>
              <a:ea typeface="Cambria" panose="02040503050406030204" pitchFamily="18" charset="0"/>
            </a:endParaRPr>
          </a:p>
          <a:p>
            <a:pPr marL="271463" lvl="2" indent="-200025" algn="just">
              <a:buFont typeface="Arial" panose="020B0604020202020204" pitchFamily="34" charset="0"/>
              <a:buChar char="•"/>
            </a:pPr>
            <a:endParaRPr lang="en-US" sz="1600" dirty="0">
              <a:latin typeface="Cambria" panose="02040503050406030204" pitchFamily="18" charset="0"/>
              <a:ea typeface="Cambria" panose="02040503050406030204" pitchFamily="18" charset="0"/>
            </a:endParaRPr>
          </a:p>
          <a:p>
            <a:pPr marL="271463" lvl="2" indent="-200025" algn="just">
              <a:buFont typeface="Arial" panose="020B0604020202020204" pitchFamily="34" charset="0"/>
              <a:buChar char="•"/>
            </a:pPr>
            <a:r>
              <a:rPr lang="en-US" sz="1600" dirty="0">
                <a:latin typeface="Cambria" panose="02040503050406030204" pitchFamily="18" charset="0"/>
                <a:ea typeface="Cambria" panose="02040503050406030204" pitchFamily="18" charset="0"/>
              </a:rPr>
              <a:t>Range of Private IP Addresses</a:t>
            </a:r>
          </a:p>
        </p:txBody>
      </p:sp>
      <p:pic>
        <p:nvPicPr>
          <p:cNvPr id="4" name="Picture 3">
            <a:extLst>
              <a:ext uri="{FF2B5EF4-FFF2-40B4-BE49-F238E27FC236}">
                <a16:creationId xmlns:a16="http://schemas.microsoft.com/office/drawing/2014/main" id="{3CD2A843-7445-64BC-E552-5E0FBEBD9D93}"/>
              </a:ext>
            </a:extLst>
          </p:cNvPr>
          <p:cNvPicPr>
            <a:picLocks noChangeAspect="1"/>
          </p:cNvPicPr>
          <p:nvPr/>
        </p:nvPicPr>
        <p:blipFill>
          <a:blip r:embed="rId6"/>
          <a:stretch>
            <a:fillRect/>
          </a:stretch>
        </p:blipFill>
        <p:spPr>
          <a:xfrm>
            <a:off x="4666343" y="635413"/>
            <a:ext cx="4378015" cy="3442871"/>
          </a:xfrm>
          <a:prstGeom prst="rect">
            <a:avLst/>
          </a:prstGeom>
        </p:spPr>
      </p:pic>
      <p:pic>
        <p:nvPicPr>
          <p:cNvPr id="5" name="Picture 4">
            <a:extLst>
              <a:ext uri="{FF2B5EF4-FFF2-40B4-BE49-F238E27FC236}">
                <a16:creationId xmlns:a16="http://schemas.microsoft.com/office/drawing/2014/main" id="{EAD9E495-4F6D-982D-C0D9-FEEDE0EFD480}"/>
              </a:ext>
            </a:extLst>
          </p:cNvPr>
          <p:cNvPicPr>
            <a:picLocks noChangeAspect="1"/>
          </p:cNvPicPr>
          <p:nvPr/>
        </p:nvPicPr>
        <p:blipFill>
          <a:blip r:embed="rId7"/>
          <a:stretch>
            <a:fillRect/>
          </a:stretch>
        </p:blipFill>
        <p:spPr>
          <a:xfrm>
            <a:off x="441661" y="2996292"/>
            <a:ext cx="3343275" cy="1371600"/>
          </a:xfrm>
          <a:prstGeom prst="rect">
            <a:avLst/>
          </a:prstGeom>
        </p:spPr>
      </p:pic>
    </p:spTree>
    <p:extLst>
      <p:ext uri="{BB962C8B-B14F-4D97-AF65-F5344CB8AC3E}">
        <p14:creationId xmlns:p14="http://schemas.microsoft.com/office/powerpoint/2010/main" val="179450768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038" y="4750"/>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pic>
        <p:nvPicPr>
          <p:cNvPr id="68" name="Google Shape;68;p15"/>
          <p:cNvPicPr preferRelativeResize="0"/>
          <p:nvPr/>
        </p:nvPicPr>
        <p:blipFill>
          <a:blip r:embed="rId5">
            <a:alphaModFix/>
          </a:blip>
          <a:stretch>
            <a:fillRect/>
          </a:stretch>
        </p:blipFill>
        <p:spPr>
          <a:xfrm>
            <a:off x="7363438" y="148588"/>
            <a:ext cx="1495425" cy="371475"/>
          </a:xfrm>
          <a:prstGeom prst="rect">
            <a:avLst/>
          </a:prstGeom>
          <a:noFill/>
          <a:ln>
            <a:noFill/>
          </a:ln>
        </p:spPr>
      </p:pic>
      <p:sp>
        <p:nvSpPr>
          <p:cNvPr id="69" name="Google Shape;69;p15"/>
          <p:cNvSpPr txBox="1"/>
          <p:nvPr/>
        </p:nvSpPr>
        <p:spPr>
          <a:xfrm>
            <a:off x="184936" y="95413"/>
            <a:ext cx="7200000" cy="540000"/>
          </a:xfrm>
          <a:prstGeom prst="rect">
            <a:avLst/>
          </a:prstGeom>
          <a:noFill/>
          <a:ln>
            <a:noFill/>
          </a:ln>
        </p:spPr>
        <p:txBody>
          <a:bodyPr spcFirstLastPara="1" wrap="square" lIns="91425" tIns="91425" rIns="91425" bIns="91425" anchor="t" anchorCtr="0">
            <a:spAutoFit/>
          </a:bodyPr>
          <a:lstStyle/>
          <a:p>
            <a:pPr lvl="0"/>
            <a:r>
              <a:rPr lang="en-US" sz="2300" dirty="0">
                <a:solidFill>
                  <a:srgbClr val="00A4B6"/>
                </a:solidFill>
                <a:latin typeface="Cambria" panose="02040503050406030204" pitchFamily="18" charset="0"/>
                <a:ea typeface="Cambria" panose="02040503050406030204" pitchFamily="18" charset="0"/>
                <a:cs typeface="Proxima Nova"/>
                <a:sym typeface="Proxima Nova"/>
              </a:rPr>
              <a:t>Subnetting</a:t>
            </a:r>
            <a:endParaRPr sz="2300" dirty="0">
              <a:solidFill>
                <a:srgbClr val="00A4B6"/>
              </a:solidFill>
              <a:latin typeface="Cambria" panose="02040503050406030204" pitchFamily="18" charset="0"/>
              <a:ea typeface="Cambria" panose="02040503050406030204" pitchFamily="18" charset="0"/>
              <a:cs typeface="Proxima Nova"/>
              <a:sym typeface="Proxima Nova"/>
            </a:endParaRPr>
          </a:p>
        </p:txBody>
      </p:sp>
      <p:sp>
        <p:nvSpPr>
          <p:cNvPr id="71" name="Google Shape;71;p15"/>
          <p:cNvSpPr txBox="1"/>
          <p:nvPr/>
        </p:nvSpPr>
        <p:spPr>
          <a:xfrm>
            <a:off x="52567" y="669512"/>
            <a:ext cx="8989833" cy="4370397"/>
          </a:xfrm>
          <a:prstGeom prst="rect">
            <a:avLst/>
          </a:prstGeom>
          <a:noFill/>
          <a:ln>
            <a:noFill/>
          </a:ln>
        </p:spPr>
        <p:txBody>
          <a:bodyPr spcFirstLastPara="1" wrap="square" lIns="91425" tIns="91425" rIns="91425" bIns="91425" anchor="t" anchorCtr="0">
            <a:spAutoFit/>
          </a:bodyPr>
          <a:lstStyle/>
          <a:p>
            <a:pPr marL="271463" lvl="2" indent="-200025" algn="just">
              <a:buFont typeface="Arial" panose="020B0604020202020204" pitchFamily="34" charset="0"/>
              <a:buChar char="•"/>
            </a:pPr>
            <a:r>
              <a:rPr lang="en-US" sz="1600" dirty="0">
                <a:latin typeface="Cambria" panose="02040503050406030204" pitchFamily="18" charset="0"/>
                <a:ea typeface="Cambria" panose="02040503050406030204" pitchFamily="18" charset="0"/>
              </a:rPr>
              <a:t>When a bigger network is divided into smaller networks, then that is known as Subnetting. So, maintenance is easier for smaller networks.</a:t>
            </a:r>
          </a:p>
          <a:p>
            <a:pPr marL="271463" lvl="2" indent="-200025" algn="just">
              <a:buFont typeface="Arial" panose="020B0604020202020204" pitchFamily="34" charset="0"/>
              <a:buChar char="•"/>
            </a:pPr>
            <a:endParaRPr lang="en-US" sz="1600" dirty="0">
              <a:latin typeface="Cambria" panose="02040503050406030204" pitchFamily="18" charset="0"/>
              <a:ea typeface="Cambria" panose="02040503050406030204" pitchFamily="18" charset="0"/>
            </a:endParaRPr>
          </a:p>
          <a:p>
            <a:pPr marL="71438" lvl="2" algn="just"/>
            <a:endParaRPr lang="en-US" sz="1600" dirty="0">
              <a:latin typeface="Cambria" panose="02040503050406030204" pitchFamily="18" charset="0"/>
              <a:ea typeface="Cambria" panose="02040503050406030204" pitchFamily="18" charset="0"/>
            </a:endParaRPr>
          </a:p>
          <a:p>
            <a:pPr marL="71438" lvl="2" algn="just"/>
            <a:endParaRPr lang="en-US" sz="1600" dirty="0">
              <a:latin typeface="Cambria" panose="02040503050406030204" pitchFamily="18" charset="0"/>
              <a:ea typeface="Cambria" panose="02040503050406030204" pitchFamily="18" charset="0"/>
            </a:endParaRPr>
          </a:p>
          <a:p>
            <a:pPr marL="71438" lvl="2" algn="just"/>
            <a:endParaRPr lang="en-US" sz="1600" dirty="0">
              <a:latin typeface="Cambria" panose="02040503050406030204" pitchFamily="18" charset="0"/>
              <a:ea typeface="Cambria" panose="02040503050406030204" pitchFamily="18" charset="0"/>
            </a:endParaRPr>
          </a:p>
          <a:p>
            <a:pPr marL="271463" lvl="2" indent="-200025" algn="just">
              <a:buFont typeface="Arial" panose="020B0604020202020204" pitchFamily="34" charset="0"/>
              <a:buChar char="•"/>
            </a:pPr>
            <a:endParaRPr lang="en-US" sz="1600" dirty="0">
              <a:latin typeface="Cambria" panose="02040503050406030204" pitchFamily="18" charset="0"/>
              <a:ea typeface="Cambria" panose="02040503050406030204" pitchFamily="18" charset="0"/>
            </a:endParaRPr>
          </a:p>
          <a:p>
            <a:pPr marL="271463" lvl="2" indent="-200025" algn="just">
              <a:buFont typeface="Arial" panose="020B0604020202020204" pitchFamily="34" charset="0"/>
              <a:buChar char="•"/>
            </a:pPr>
            <a:endParaRPr lang="en-US" sz="1600" dirty="0">
              <a:latin typeface="Cambria" panose="02040503050406030204" pitchFamily="18" charset="0"/>
              <a:ea typeface="Cambria" panose="02040503050406030204" pitchFamily="18" charset="0"/>
            </a:endParaRPr>
          </a:p>
          <a:p>
            <a:pPr marL="271463" lvl="2" indent="-200025" algn="just">
              <a:buFont typeface="Arial" panose="020B0604020202020204" pitchFamily="34" charset="0"/>
              <a:buChar char="•"/>
            </a:pPr>
            <a:endParaRPr lang="en-US" sz="1600" dirty="0">
              <a:latin typeface="Cambria" panose="02040503050406030204" pitchFamily="18" charset="0"/>
              <a:ea typeface="Cambria" panose="02040503050406030204" pitchFamily="18" charset="0"/>
            </a:endParaRPr>
          </a:p>
          <a:p>
            <a:pPr marL="271463" lvl="2" indent="-200025" algn="just">
              <a:buFont typeface="Arial" panose="020B0604020202020204" pitchFamily="34" charset="0"/>
              <a:buChar char="•"/>
            </a:pPr>
            <a:endParaRPr lang="en-US" sz="1600" dirty="0">
              <a:latin typeface="Cambria" panose="02040503050406030204" pitchFamily="18" charset="0"/>
              <a:ea typeface="Cambria" panose="02040503050406030204" pitchFamily="18" charset="0"/>
            </a:endParaRPr>
          </a:p>
          <a:p>
            <a:pPr marL="271463" lvl="2" indent="-200025" algn="just">
              <a:buFont typeface="Arial" panose="020B0604020202020204" pitchFamily="34" charset="0"/>
              <a:buChar char="•"/>
            </a:pPr>
            <a:endParaRPr lang="en-US" sz="1600" dirty="0">
              <a:latin typeface="Cambria" panose="02040503050406030204" pitchFamily="18" charset="0"/>
              <a:ea typeface="Cambria" panose="02040503050406030204" pitchFamily="18" charset="0"/>
            </a:endParaRPr>
          </a:p>
          <a:p>
            <a:pPr marL="271463" lvl="2" indent="-200025" algn="just">
              <a:buFont typeface="Arial" panose="020B0604020202020204" pitchFamily="34" charset="0"/>
              <a:buChar char="•"/>
            </a:pPr>
            <a:endParaRPr lang="en-US" sz="1600" dirty="0">
              <a:latin typeface="Cambria" panose="02040503050406030204" pitchFamily="18" charset="0"/>
              <a:ea typeface="Cambria" panose="02040503050406030204" pitchFamily="18" charset="0"/>
            </a:endParaRPr>
          </a:p>
          <a:p>
            <a:pPr marL="271463" lvl="2" indent="-200025" algn="just">
              <a:buFont typeface="Arial" panose="020B0604020202020204" pitchFamily="34" charset="0"/>
              <a:buChar char="•"/>
            </a:pPr>
            <a:endParaRPr lang="en-US" sz="1600" dirty="0">
              <a:latin typeface="Cambria" panose="02040503050406030204" pitchFamily="18" charset="0"/>
              <a:ea typeface="Cambria" panose="02040503050406030204" pitchFamily="18" charset="0"/>
            </a:endParaRPr>
          </a:p>
          <a:p>
            <a:pPr marL="71438" lvl="2" algn="just"/>
            <a:endParaRPr lang="en-US" sz="1600" dirty="0">
              <a:latin typeface="Cambria" panose="02040503050406030204" pitchFamily="18" charset="0"/>
              <a:ea typeface="Cambria" panose="02040503050406030204" pitchFamily="18" charset="0"/>
            </a:endParaRPr>
          </a:p>
          <a:p>
            <a:pPr marL="271463" lvl="2" indent="-200025" algn="just">
              <a:buFont typeface="Arial" panose="020B0604020202020204" pitchFamily="34" charset="0"/>
              <a:buChar char="•"/>
            </a:pPr>
            <a:r>
              <a:rPr lang="en-US" sz="1600" dirty="0">
                <a:latin typeface="Cambria" panose="02040503050406030204" pitchFamily="18" charset="0"/>
                <a:ea typeface="Cambria" panose="02040503050406030204" pitchFamily="18" charset="0"/>
              </a:rPr>
              <a:t>For example, if we consider a class A address, the possible number of hosts is 2</a:t>
            </a:r>
            <a:r>
              <a:rPr lang="en-US" sz="1600" baseline="30000" dirty="0">
                <a:latin typeface="Cambria" panose="02040503050406030204" pitchFamily="18" charset="0"/>
                <a:ea typeface="Cambria" panose="02040503050406030204" pitchFamily="18" charset="0"/>
              </a:rPr>
              <a:t>24</a:t>
            </a:r>
            <a:r>
              <a:rPr lang="en-US" sz="1600" dirty="0">
                <a:latin typeface="Cambria" panose="02040503050406030204" pitchFamily="18" charset="0"/>
                <a:ea typeface="Cambria" panose="02040503050406030204" pitchFamily="18" charset="0"/>
              </a:rPr>
              <a:t> for each network, it is obvious that it is difficult to maintain such a huge number of hosts, but it would be quite easier to maintain if we divide the network into small parts.</a:t>
            </a:r>
          </a:p>
        </p:txBody>
      </p:sp>
      <p:pic>
        <p:nvPicPr>
          <p:cNvPr id="5" name="Picture 4">
            <a:extLst>
              <a:ext uri="{FF2B5EF4-FFF2-40B4-BE49-F238E27FC236}">
                <a16:creationId xmlns:a16="http://schemas.microsoft.com/office/drawing/2014/main" id="{37FBC352-8300-775F-A6F5-74C41FAFD883}"/>
              </a:ext>
            </a:extLst>
          </p:cNvPr>
          <p:cNvPicPr>
            <a:picLocks noChangeAspect="1"/>
          </p:cNvPicPr>
          <p:nvPr/>
        </p:nvPicPr>
        <p:blipFill>
          <a:blip r:embed="rId6"/>
          <a:stretch>
            <a:fillRect/>
          </a:stretch>
        </p:blipFill>
        <p:spPr>
          <a:xfrm>
            <a:off x="2182177" y="1300175"/>
            <a:ext cx="4779645" cy="2729072"/>
          </a:xfrm>
          <a:prstGeom prst="rect">
            <a:avLst/>
          </a:prstGeom>
        </p:spPr>
      </p:pic>
    </p:spTree>
    <p:extLst>
      <p:ext uri="{BB962C8B-B14F-4D97-AF65-F5344CB8AC3E}">
        <p14:creationId xmlns:p14="http://schemas.microsoft.com/office/powerpoint/2010/main" val="24069854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038" y="4750"/>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pic>
        <p:nvPicPr>
          <p:cNvPr id="68" name="Google Shape;68;p15"/>
          <p:cNvPicPr preferRelativeResize="0"/>
          <p:nvPr/>
        </p:nvPicPr>
        <p:blipFill>
          <a:blip r:embed="rId5">
            <a:alphaModFix/>
          </a:blip>
          <a:stretch>
            <a:fillRect/>
          </a:stretch>
        </p:blipFill>
        <p:spPr>
          <a:xfrm>
            <a:off x="7363438" y="148588"/>
            <a:ext cx="1495425" cy="371475"/>
          </a:xfrm>
          <a:prstGeom prst="rect">
            <a:avLst/>
          </a:prstGeom>
          <a:noFill/>
          <a:ln>
            <a:noFill/>
          </a:ln>
        </p:spPr>
      </p:pic>
      <p:sp>
        <p:nvSpPr>
          <p:cNvPr id="69" name="Google Shape;69;p15"/>
          <p:cNvSpPr txBox="1"/>
          <p:nvPr/>
        </p:nvSpPr>
        <p:spPr>
          <a:xfrm>
            <a:off x="184936" y="95413"/>
            <a:ext cx="7200000" cy="540000"/>
          </a:xfrm>
          <a:prstGeom prst="rect">
            <a:avLst/>
          </a:prstGeom>
          <a:noFill/>
          <a:ln>
            <a:noFill/>
          </a:ln>
        </p:spPr>
        <p:txBody>
          <a:bodyPr spcFirstLastPara="1" wrap="square" lIns="91425" tIns="91425" rIns="91425" bIns="91425" anchor="t" anchorCtr="0">
            <a:spAutoFit/>
          </a:bodyPr>
          <a:lstStyle/>
          <a:p>
            <a:pPr lvl="0"/>
            <a:r>
              <a:rPr lang="en-US" sz="2300" dirty="0">
                <a:solidFill>
                  <a:srgbClr val="00A4B6"/>
                </a:solidFill>
                <a:latin typeface="Cambria" panose="02040503050406030204" pitchFamily="18" charset="0"/>
                <a:ea typeface="Cambria" panose="02040503050406030204" pitchFamily="18" charset="0"/>
                <a:cs typeface="Proxima Nova"/>
                <a:sym typeface="Proxima Nova"/>
              </a:rPr>
              <a:t>Subnetting</a:t>
            </a:r>
            <a:endParaRPr sz="2300" dirty="0">
              <a:solidFill>
                <a:srgbClr val="00A4B6"/>
              </a:solidFill>
              <a:latin typeface="Cambria" panose="02040503050406030204" pitchFamily="18" charset="0"/>
              <a:ea typeface="Cambria" panose="02040503050406030204" pitchFamily="18" charset="0"/>
              <a:cs typeface="Proxima Nova"/>
              <a:sym typeface="Proxima Nova"/>
            </a:endParaRPr>
          </a:p>
        </p:txBody>
      </p:sp>
      <p:sp>
        <p:nvSpPr>
          <p:cNvPr id="71" name="Google Shape;71;p15"/>
          <p:cNvSpPr txBox="1"/>
          <p:nvPr/>
        </p:nvSpPr>
        <p:spPr>
          <a:xfrm>
            <a:off x="52567" y="669512"/>
            <a:ext cx="8989833" cy="430857"/>
          </a:xfrm>
          <a:prstGeom prst="rect">
            <a:avLst/>
          </a:prstGeom>
          <a:noFill/>
          <a:ln>
            <a:noFill/>
          </a:ln>
        </p:spPr>
        <p:txBody>
          <a:bodyPr spcFirstLastPara="1" wrap="square" lIns="91425" tIns="91425" rIns="91425" bIns="91425" anchor="t" anchorCtr="0">
            <a:spAutoFit/>
          </a:bodyPr>
          <a:lstStyle/>
          <a:p>
            <a:pPr marL="271463" lvl="2" indent="-200025" algn="just">
              <a:buFont typeface="Arial" panose="020B0604020202020204" pitchFamily="34" charset="0"/>
              <a:buChar char="•"/>
            </a:pPr>
            <a:r>
              <a:rPr lang="en-US" sz="1600" dirty="0">
                <a:latin typeface="Cambria" panose="02040503050406030204" pitchFamily="18" charset="0"/>
                <a:ea typeface="Cambria" panose="02040503050406030204" pitchFamily="18" charset="0"/>
              </a:rPr>
              <a:t>Default Subnet Mask</a:t>
            </a:r>
          </a:p>
        </p:txBody>
      </p:sp>
      <p:pic>
        <p:nvPicPr>
          <p:cNvPr id="2" name="Picture 1">
            <a:extLst>
              <a:ext uri="{FF2B5EF4-FFF2-40B4-BE49-F238E27FC236}">
                <a16:creationId xmlns:a16="http://schemas.microsoft.com/office/drawing/2014/main" id="{CEB165B5-8095-BF85-5BF5-D7B1FCC8B912}"/>
              </a:ext>
            </a:extLst>
          </p:cNvPr>
          <p:cNvPicPr>
            <a:picLocks noChangeAspect="1"/>
          </p:cNvPicPr>
          <p:nvPr/>
        </p:nvPicPr>
        <p:blipFill>
          <a:blip r:embed="rId6"/>
          <a:stretch>
            <a:fillRect/>
          </a:stretch>
        </p:blipFill>
        <p:spPr>
          <a:xfrm>
            <a:off x="475797" y="1249818"/>
            <a:ext cx="7843610" cy="2847743"/>
          </a:xfrm>
          <a:prstGeom prst="rect">
            <a:avLst/>
          </a:prstGeom>
        </p:spPr>
      </p:pic>
    </p:spTree>
    <p:extLst>
      <p:ext uri="{BB962C8B-B14F-4D97-AF65-F5344CB8AC3E}">
        <p14:creationId xmlns:p14="http://schemas.microsoft.com/office/powerpoint/2010/main" val="365458039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pic>
        <p:nvPicPr>
          <p:cNvPr id="165" name="Google Shape;165;p22"/>
          <p:cNvPicPr preferRelativeResize="0"/>
          <p:nvPr/>
        </p:nvPicPr>
        <p:blipFill>
          <a:blip r:embed="rId3">
            <a:alphaModFix/>
          </a:blip>
          <a:stretch>
            <a:fillRect/>
          </a:stretch>
        </p:blipFill>
        <p:spPr>
          <a:xfrm>
            <a:off x="4750" y="4750"/>
            <a:ext cx="9134475" cy="5133975"/>
          </a:xfrm>
          <a:prstGeom prst="rect">
            <a:avLst/>
          </a:prstGeom>
          <a:noFill/>
          <a:ln>
            <a:noFill/>
          </a:ln>
        </p:spPr>
      </p:pic>
      <p:pic>
        <p:nvPicPr>
          <p:cNvPr id="166" name="Google Shape;166;p22"/>
          <p:cNvPicPr preferRelativeResize="0"/>
          <p:nvPr/>
        </p:nvPicPr>
        <p:blipFill>
          <a:blip r:embed="rId4">
            <a:alphaModFix/>
          </a:blip>
          <a:stretch>
            <a:fillRect/>
          </a:stretch>
        </p:blipFill>
        <p:spPr>
          <a:xfrm>
            <a:off x="4763" y="4750"/>
            <a:ext cx="9134475" cy="5133975"/>
          </a:xfrm>
          <a:prstGeom prst="rect">
            <a:avLst/>
          </a:prstGeom>
          <a:noFill/>
          <a:ln>
            <a:noFill/>
          </a:ln>
        </p:spPr>
      </p:pic>
      <p:pic>
        <p:nvPicPr>
          <p:cNvPr id="171" name="Google Shape;171;p22"/>
          <p:cNvPicPr preferRelativeResize="0"/>
          <p:nvPr/>
        </p:nvPicPr>
        <p:blipFill>
          <a:blip r:embed="rId5">
            <a:alphaModFix/>
          </a:blip>
          <a:stretch>
            <a:fillRect/>
          </a:stretch>
        </p:blipFill>
        <p:spPr>
          <a:xfrm>
            <a:off x="7363438" y="148588"/>
            <a:ext cx="1495425" cy="371475"/>
          </a:xfrm>
          <a:prstGeom prst="rect">
            <a:avLst/>
          </a:prstGeom>
          <a:noFill/>
          <a:ln>
            <a:noFill/>
          </a:ln>
        </p:spPr>
      </p:pic>
      <p:sp>
        <p:nvSpPr>
          <p:cNvPr id="11" name="Google Shape;71;p15"/>
          <p:cNvSpPr txBox="1"/>
          <p:nvPr/>
        </p:nvSpPr>
        <p:spPr>
          <a:xfrm>
            <a:off x="333812" y="1655725"/>
            <a:ext cx="4830903" cy="1292631"/>
          </a:xfrm>
          <a:prstGeom prst="rect">
            <a:avLst/>
          </a:prstGeom>
          <a:noFill/>
          <a:ln>
            <a:noFill/>
          </a:ln>
        </p:spPr>
        <p:txBody>
          <a:bodyPr spcFirstLastPara="1" wrap="square" lIns="91425" tIns="91425" rIns="91425" bIns="91425" anchor="t" anchorCtr="0">
            <a:spAutoFit/>
          </a:bodyPr>
          <a:lstStyle/>
          <a:p>
            <a:pPr lvl="0"/>
            <a:r>
              <a:rPr lang="en-US" sz="3600" b="1" dirty="0">
                <a:solidFill>
                  <a:srgbClr val="666666"/>
                </a:solidFill>
                <a:latin typeface="Proxima Nova"/>
                <a:ea typeface="Proxima Nova"/>
                <a:cs typeface="Proxima Nova"/>
                <a:sym typeface="Proxima Nova"/>
              </a:rPr>
              <a:t>Unit - </a:t>
            </a:r>
            <a:r>
              <a:rPr lang="en-IN" sz="3600" b="1" dirty="0">
                <a:solidFill>
                  <a:srgbClr val="666666"/>
                </a:solidFill>
                <a:latin typeface="Proxima Nova"/>
                <a:ea typeface="Proxima Nova"/>
                <a:cs typeface="Proxima Nova"/>
                <a:sym typeface="Proxima Nova"/>
              </a:rPr>
              <a:t>4</a:t>
            </a:r>
          </a:p>
          <a:p>
            <a:r>
              <a:rPr lang="en-US" sz="3600" b="1" dirty="0">
                <a:solidFill>
                  <a:srgbClr val="666666"/>
                </a:solidFill>
                <a:latin typeface="Proxima Nova"/>
              </a:rPr>
              <a:t>Network Layer</a:t>
            </a:r>
            <a:endParaRPr sz="3600" b="1" dirty="0">
              <a:solidFill>
                <a:srgbClr val="666666"/>
              </a:solidFill>
              <a:latin typeface="Proxima Nova"/>
            </a:endParaRPr>
          </a:p>
        </p:txBody>
      </p:sp>
      <p:sp>
        <p:nvSpPr>
          <p:cNvPr id="13" name="Google Shape;71;p15"/>
          <p:cNvSpPr txBox="1"/>
          <p:nvPr/>
        </p:nvSpPr>
        <p:spPr>
          <a:xfrm>
            <a:off x="406433" y="724875"/>
            <a:ext cx="3491392" cy="461635"/>
          </a:xfrm>
          <a:prstGeom prst="rect">
            <a:avLst/>
          </a:prstGeom>
          <a:noFill/>
          <a:ln>
            <a:noFill/>
          </a:ln>
        </p:spPr>
        <p:txBody>
          <a:bodyPr spcFirstLastPara="1" wrap="square" lIns="91425" tIns="91425" rIns="91425" bIns="91425" anchor="t" anchorCtr="0">
            <a:spAutoFit/>
          </a:bodyPr>
          <a:lstStyle/>
          <a:p>
            <a:pPr lvl="0"/>
            <a:r>
              <a:rPr lang="en-IN" sz="1800" b="1" dirty="0">
                <a:solidFill>
                  <a:srgbClr val="666666"/>
                </a:solidFill>
                <a:latin typeface="Cambria" panose="02040503050406030204" pitchFamily="18" charset="0"/>
                <a:ea typeface="Cambria" panose="02040503050406030204" pitchFamily="18" charset="0"/>
              </a:rPr>
              <a:t>01CE0410</a:t>
            </a:r>
            <a:r>
              <a:rPr lang="en-IN" sz="1800" b="1" dirty="0">
                <a:solidFill>
                  <a:srgbClr val="666666"/>
                </a:solidFill>
                <a:latin typeface="Cambria" panose="02040503050406030204" pitchFamily="18" charset="0"/>
                <a:ea typeface="Cambria" panose="02040503050406030204" pitchFamily="18" charset="0"/>
                <a:cs typeface="Proxima Nova"/>
                <a:sym typeface="Proxima Nova"/>
              </a:rPr>
              <a:t> – </a:t>
            </a:r>
            <a:r>
              <a:rPr lang="en-IN" sz="1800" b="1">
                <a:solidFill>
                  <a:srgbClr val="666666"/>
                </a:solidFill>
                <a:latin typeface="Cambria" panose="02040503050406030204" pitchFamily="18" charset="0"/>
                <a:ea typeface="Cambria" panose="02040503050406030204" pitchFamily="18" charset="0"/>
                <a:cs typeface="Proxima Nova"/>
                <a:sym typeface="Proxima Nova"/>
              </a:rPr>
              <a:t>Computer Network</a:t>
            </a:r>
            <a:endParaRPr lang="en-IN" sz="1800" b="1" dirty="0">
              <a:solidFill>
                <a:srgbClr val="666666"/>
              </a:solidFill>
              <a:latin typeface="Cambria" panose="02040503050406030204" pitchFamily="18" charset="0"/>
              <a:ea typeface="Cambria" panose="02040503050406030204" pitchFamily="18" charset="0"/>
              <a:cs typeface="Proxima Nova"/>
              <a:sym typeface="Proxima Nova"/>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038" y="4750"/>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pic>
        <p:nvPicPr>
          <p:cNvPr id="68" name="Google Shape;68;p15"/>
          <p:cNvPicPr preferRelativeResize="0"/>
          <p:nvPr/>
        </p:nvPicPr>
        <p:blipFill>
          <a:blip r:embed="rId5">
            <a:alphaModFix/>
          </a:blip>
          <a:stretch>
            <a:fillRect/>
          </a:stretch>
        </p:blipFill>
        <p:spPr>
          <a:xfrm>
            <a:off x="7363438" y="148588"/>
            <a:ext cx="1495425" cy="371475"/>
          </a:xfrm>
          <a:prstGeom prst="rect">
            <a:avLst/>
          </a:prstGeom>
          <a:noFill/>
          <a:ln>
            <a:noFill/>
          </a:ln>
        </p:spPr>
      </p:pic>
      <p:sp>
        <p:nvSpPr>
          <p:cNvPr id="69" name="Google Shape;69;p15"/>
          <p:cNvSpPr txBox="1"/>
          <p:nvPr/>
        </p:nvSpPr>
        <p:spPr>
          <a:xfrm>
            <a:off x="184936" y="95413"/>
            <a:ext cx="7200000" cy="540000"/>
          </a:xfrm>
          <a:prstGeom prst="rect">
            <a:avLst/>
          </a:prstGeom>
          <a:noFill/>
          <a:ln>
            <a:noFill/>
          </a:ln>
        </p:spPr>
        <p:txBody>
          <a:bodyPr spcFirstLastPara="1" wrap="square" lIns="91425" tIns="91425" rIns="91425" bIns="91425" anchor="t" anchorCtr="0">
            <a:spAutoFit/>
          </a:bodyPr>
          <a:lstStyle/>
          <a:p>
            <a:pPr lvl="0"/>
            <a:r>
              <a:rPr lang="en-US" sz="2300" dirty="0">
                <a:solidFill>
                  <a:srgbClr val="00A4B6"/>
                </a:solidFill>
                <a:latin typeface="Cambria" panose="02040503050406030204" pitchFamily="18" charset="0"/>
                <a:ea typeface="Cambria" panose="02040503050406030204" pitchFamily="18" charset="0"/>
                <a:cs typeface="Proxima Nova"/>
                <a:sym typeface="Proxima Nova"/>
              </a:rPr>
              <a:t>IPv4 vs IPv6</a:t>
            </a:r>
            <a:endParaRPr sz="2300" dirty="0">
              <a:solidFill>
                <a:srgbClr val="00A4B6"/>
              </a:solidFill>
              <a:latin typeface="Cambria" panose="02040503050406030204" pitchFamily="18" charset="0"/>
              <a:ea typeface="Cambria" panose="02040503050406030204" pitchFamily="18" charset="0"/>
              <a:cs typeface="Proxima Nova"/>
              <a:sym typeface="Proxima Nova"/>
            </a:endParaRPr>
          </a:p>
        </p:txBody>
      </p:sp>
      <p:grpSp>
        <p:nvGrpSpPr>
          <p:cNvPr id="9" name="Group 8"/>
          <p:cNvGrpSpPr/>
          <p:nvPr/>
        </p:nvGrpSpPr>
        <p:grpSpPr>
          <a:xfrm>
            <a:off x="533549" y="752651"/>
            <a:ext cx="8069451" cy="4268836"/>
            <a:chOff x="533549" y="752651"/>
            <a:chExt cx="8069451" cy="4268836"/>
          </a:xfrm>
        </p:grpSpPr>
        <p:pic>
          <p:nvPicPr>
            <p:cNvPr id="2" name="Picture 1">
              <a:extLst>
                <a:ext uri="{FF2B5EF4-FFF2-40B4-BE49-F238E27FC236}">
                  <a16:creationId xmlns:a16="http://schemas.microsoft.com/office/drawing/2014/main" id="{BF7FC063-A648-DBAC-1032-59E2C2BFFC80}"/>
                </a:ext>
              </a:extLst>
            </p:cNvPr>
            <p:cNvPicPr>
              <a:picLocks noChangeAspect="1"/>
            </p:cNvPicPr>
            <p:nvPr/>
          </p:nvPicPr>
          <p:blipFill>
            <a:blip r:embed="rId6"/>
            <a:stretch>
              <a:fillRect/>
            </a:stretch>
          </p:blipFill>
          <p:spPr>
            <a:xfrm>
              <a:off x="533549" y="752651"/>
              <a:ext cx="8069451" cy="4268836"/>
            </a:xfrm>
            <a:prstGeom prst="rect">
              <a:avLst/>
            </a:prstGeom>
          </p:spPr>
        </p:pic>
        <p:sp>
          <p:nvSpPr>
            <p:cNvPr id="8" name="TextBox 7"/>
            <p:cNvSpPr txBox="1"/>
            <p:nvPr/>
          </p:nvSpPr>
          <p:spPr>
            <a:xfrm>
              <a:off x="7358744" y="3254829"/>
              <a:ext cx="174171" cy="307777"/>
            </a:xfrm>
            <a:prstGeom prst="rect">
              <a:avLst/>
            </a:prstGeom>
            <a:solidFill>
              <a:schemeClr val="accent3">
                <a:lumMod val="20000"/>
                <a:lumOff val="80000"/>
              </a:schemeClr>
            </a:solidFill>
          </p:spPr>
          <p:txBody>
            <a:bodyPr wrap="square" rtlCol="0">
              <a:spAutoFit/>
            </a:bodyPr>
            <a:lstStyle/>
            <a:p>
              <a:r>
                <a:rPr lang="en-US" dirty="0" smtClean="0"/>
                <a:t>6</a:t>
              </a:r>
              <a:endParaRPr lang="en-US" dirty="0"/>
            </a:p>
          </p:txBody>
        </p:sp>
      </p:grpSp>
    </p:spTree>
    <p:extLst>
      <p:ext uri="{BB962C8B-B14F-4D97-AF65-F5344CB8AC3E}">
        <p14:creationId xmlns:p14="http://schemas.microsoft.com/office/powerpoint/2010/main" val="121545443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pic>
        <p:nvPicPr>
          <p:cNvPr id="219" name="Google Shape;219;p26"/>
          <p:cNvPicPr preferRelativeResize="0"/>
          <p:nvPr/>
        </p:nvPicPr>
        <p:blipFill>
          <a:blip r:embed="rId3">
            <a:alphaModFix/>
          </a:blip>
          <a:stretch>
            <a:fillRect/>
          </a:stretch>
        </p:blipFill>
        <p:spPr>
          <a:xfrm>
            <a:off x="0" y="0"/>
            <a:ext cx="9144000" cy="5139333"/>
          </a:xfrm>
          <a:prstGeom prst="rect">
            <a:avLst/>
          </a:prstGeom>
          <a:noFill/>
          <a:ln>
            <a:noFill/>
          </a:ln>
        </p:spPr>
      </p:pic>
      <p:pic>
        <p:nvPicPr>
          <p:cNvPr id="220" name="Google Shape;220;p26"/>
          <p:cNvPicPr preferRelativeResize="0"/>
          <p:nvPr/>
        </p:nvPicPr>
        <p:blipFill>
          <a:blip r:embed="rId4">
            <a:alphaModFix/>
          </a:blip>
          <a:stretch>
            <a:fillRect/>
          </a:stretch>
        </p:blipFill>
        <p:spPr>
          <a:xfrm>
            <a:off x="4763" y="4750"/>
            <a:ext cx="9134475" cy="5133975"/>
          </a:xfrm>
          <a:prstGeom prst="rect">
            <a:avLst/>
          </a:prstGeom>
          <a:noFill/>
          <a:ln>
            <a:noFill/>
          </a:ln>
        </p:spPr>
      </p:pic>
      <p:sp>
        <p:nvSpPr>
          <p:cNvPr id="221" name="Google Shape;221;p26"/>
          <p:cNvSpPr txBox="1"/>
          <p:nvPr/>
        </p:nvSpPr>
        <p:spPr>
          <a:xfrm>
            <a:off x="312077" y="880252"/>
            <a:ext cx="6023410" cy="800189"/>
          </a:xfrm>
          <a:prstGeom prst="rect">
            <a:avLst/>
          </a:prstGeom>
          <a:noFill/>
          <a:ln>
            <a:noFill/>
          </a:ln>
        </p:spPr>
        <p:txBody>
          <a:bodyPr spcFirstLastPara="1" wrap="square" lIns="91425" tIns="91425" rIns="91425" bIns="91425" anchor="t" anchorCtr="0">
            <a:spAutoFit/>
          </a:bodyPr>
          <a:lstStyle/>
          <a:p>
            <a:pPr lvl="0"/>
            <a:r>
              <a:rPr lang="en-IN" sz="4000" b="1" dirty="0">
                <a:solidFill>
                  <a:schemeClr val="dk2"/>
                </a:solidFill>
                <a:latin typeface="Proxima Nova"/>
                <a:ea typeface="Proxima Nova"/>
                <a:cs typeface="Proxima Nova"/>
                <a:sym typeface="Proxima Nova"/>
              </a:rPr>
              <a:t>IPv4 Header</a:t>
            </a:r>
          </a:p>
        </p:txBody>
      </p:sp>
      <p:pic>
        <p:nvPicPr>
          <p:cNvPr id="225" name="Google Shape;225;p26"/>
          <p:cNvPicPr preferRelativeResize="0"/>
          <p:nvPr/>
        </p:nvPicPr>
        <p:blipFill>
          <a:blip r:embed="rId5">
            <a:alphaModFix/>
          </a:blip>
          <a:stretch>
            <a:fillRect/>
          </a:stretch>
        </p:blipFill>
        <p:spPr>
          <a:xfrm>
            <a:off x="7363438" y="148588"/>
            <a:ext cx="1495425" cy="371475"/>
          </a:xfrm>
          <a:prstGeom prst="rect">
            <a:avLst/>
          </a:prstGeom>
          <a:noFill/>
          <a:ln>
            <a:noFill/>
          </a:ln>
        </p:spPr>
      </p:pic>
    </p:spTree>
    <p:extLst>
      <p:ext uri="{BB962C8B-B14F-4D97-AF65-F5344CB8AC3E}">
        <p14:creationId xmlns:p14="http://schemas.microsoft.com/office/powerpoint/2010/main" val="22527124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038" y="4750"/>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80717" y="4750"/>
            <a:ext cx="9151418" cy="5143500"/>
          </a:xfrm>
          <a:prstGeom prst="rect">
            <a:avLst/>
          </a:prstGeom>
          <a:noFill/>
          <a:ln>
            <a:noFill/>
          </a:ln>
        </p:spPr>
      </p:pic>
      <p:pic>
        <p:nvPicPr>
          <p:cNvPr id="68" name="Google Shape;68;p15"/>
          <p:cNvPicPr preferRelativeResize="0"/>
          <p:nvPr/>
        </p:nvPicPr>
        <p:blipFill>
          <a:blip r:embed="rId5">
            <a:alphaModFix/>
          </a:blip>
          <a:stretch>
            <a:fillRect/>
          </a:stretch>
        </p:blipFill>
        <p:spPr>
          <a:xfrm>
            <a:off x="7363438" y="148588"/>
            <a:ext cx="1495425" cy="371475"/>
          </a:xfrm>
          <a:prstGeom prst="rect">
            <a:avLst/>
          </a:prstGeom>
          <a:noFill/>
          <a:ln>
            <a:noFill/>
          </a:ln>
        </p:spPr>
      </p:pic>
      <p:sp>
        <p:nvSpPr>
          <p:cNvPr id="69" name="Google Shape;69;p15"/>
          <p:cNvSpPr txBox="1"/>
          <p:nvPr/>
        </p:nvSpPr>
        <p:spPr>
          <a:xfrm>
            <a:off x="184936" y="95413"/>
            <a:ext cx="7200000" cy="540000"/>
          </a:xfrm>
          <a:prstGeom prst="rect">
            <a:avLst/>
          </a:prstGeom>
          <a:noFill/>
          <a:ln>
            <a:noFill/>
          </a:ln>
        </p:spPr>
        <p:txBody>
          <a:bodyPr spcFirstLastPara="1" wrap="square" lIns="91425" tIns="91425" rIns="91425" bIns="91425" anchor="t" anchorCtr="0">
            <a:spAutoFit/>
          </a:bodyPr>
          <a:lstStyle/>
          <a:p>
            <a:pPr lvl="0"/>
            <a:r>
              <a:rPr lang="en-US" sz="2300" dirty="0" smtClean="0">
                <a:solidFill>
                  <a:srgbClr val="00A4B6"/>
                </a:solidFill>
                <a:latin typeface="Cambria" panose="02040503050406030204" pitchFamily="18" charset="0"/>
                <a:ea typeface="Cambria" panose="02040503050406030204" pitchFamily="18" charset="0"/>
                <a:cs typeface="Proxima Nova"/>
                <a:sym typeface="Proxima Nova"/>
              </a:rPr>
              <a:t>IPv4 Introduction</a:t>
            </a:r>
            <a:endParaRPr sz="2300" dirty="0">
              <a:solidFill>
                <a:srgbClr val="00A4B6"/>
              </a:solidFill>
              <a:latin typeface="Cambria" panose="02040503050406030204" pitchFamily="18" charset="0"/>
              <a:ea typeface="Cambria" panose="02040503050406030204" pitchFamily="18" charset="0"/>
              <a:cs typeface="Proxima Nova"/>
              <a:sym typeface="Proxima Nova"/>
            </a:endParaRPr>
          </a:p>
        </p:txBody>
      </p:sp>
      <p:sp>
        <p:nvSpPr>
          <p:cNvPr id="3" name="Rectangle 2"/>
          <p:cNvSpPr/>
          <p:nvPr/>
        </p:nvSpPr>
        <p:spPr>
          <a:xfrm>
            <a:off x="184935" y="825298"/>
            <a:ext cx="8793812" cy="3554819"/>
          </a:xfrm>
          <a:prstGeom prst="rect">
            <a:avLst/>
          </a:prstGeom>
        </p:spPr>
        <p:txBody>
          <a:bodyPr wrap="square">
            <a:spAutoFit/>
          </a:bodyPr>
          <a:lstStyle/>
          <a:p>
            <a:pPr marL="285750" indent="-285750" algn="just">
              <a:lnSpc>
                <a:spcPct val="150000"/>
              </a:lnSpc>
              <a:buFont typeface="Arial" panose="020B0604020202020204" pitchFamily="34" charset="0"/>
              <a:buChar char="•"/>
            </a:pPr>
            <a:r>
              <a:rPr lang="en-US" sz="1500" b="1" dirty="0">
                <a:latin typeface="Cambria" panose="02040503050406030204" pitchFamily="18" charset="0"/>
                <a:ea typeface="Cambria" panose="02040503050406030204" pitchFamily="18" charset="0"/>
              </a:rPr>
              <a:t>IPv4, </a:t>
            </a:r>
            <a:r>
              <a:rPr lang="en-US" sz="1500" dirty="0">
                <a:latin typeface="Cambria" panose="02040503050406030204" pitchFamily="18" charset="0"/>
                <a:ea typeface="Cambria" panose="02040503050406030204" pitchFamily="18" charset="0"/>
              </a:rPr>
              <a:t>where IP stands for Internet Protocol, and v4 stands for Version Four, is used to route Internet traffic and other packet-switched layer networks, such as Ethernet. </a:t>
            </a:r>
          </a:p>
          <a:p>
            <a:pPr marL="285750" indent="-285750" algn="just">
              <a:lnSpc>
                <a:spcPct val="150000"/>
              </a:lnSpc>
              <a:buFont typeface="Arial" panose="020B0604020202020204" pitchFamily="34" charset="0"/>
              <a:buChar char="•"/>
            </a:pPr>
            <a:r>
              <a:rPr lang="en-US" sz="1500" dirty="0">
                <a:latin typeface="Cambria" panose="02040503050406030204" pitchFamily="18" charset="0"/>
                <a:ea typeface="Cambria" panose="02040503050406030204" pitchFamily="18" charset="0"/>
              </a:rPr>
              <a:t>It is a </a:t>
            </a:r>
            <a:r>
              <a:rPr lang="en-US" sz="1500" b="1" dirty="0">
                <a:latin typeface="Cambria" panose="02040503050406030204" pitchFamily="18" charset="0"/>
                <a:ea typeface="Cambria" panose="02040503050406030204" pitchFamily="18" charset="0"/>
              </a:rPr>
              <a:t>32-bit address </a:t>
            </a:r>
            <a:r>
              <a:rPr lang="en-US" sz="1500" dirty="0">
                <a:latin typeface="Cambria" panose="02040503050406030204" pitchFamily="18" charset="0"/>
                <a:ea typeface="Cambria" panose="02040503050406030204" pitchFamily="18" charset="0"/>
              </a:rPr>
              <a:t>that is organized into four octets of 8 bits (4x8), which is often expressed in dotted decimal numbers and looks like this: 172.140.153.12.</a:t>
            </a:r>
          </a:p>
          <a:p>
            <a:pPr marL="285750" indent="-285750" algn="just">
              <a:lnSpc>
                <a:spcPct val="150000"/>
              </a:lnSpc>
              <a:buFont typeface="Arial" panose="020B0604020202020204" pitchFamily="34" charset="0"/>
              <a:buChar char="•"/>
            </a:pPr>
            <a:r>
              <a:rPr lang="en-US" sz="1500" dirty="0">
                <a:latin typeface="Cambria" panose="02040503050406030204" pitchFamily="18" charset="0"/>
                <a:ea typeface="Cambria" panose="02040503050406030204" pitchFamily="18" charset="0"/>
              </a:rPr>
              <a:t>IPv4 (Internet Protocol Version 4) is the first major version (Fourth version) of the Internet Protocol and is a widely used protocol </a:t>
            </a:r>
            <a:r>
              <a:rPr lang="en-US" sz="1500" b="1" dirty="0">
                <a:latin typeface="Cambria" panose="02040503050406030204" pitchFamily="18" charset="0"/>
                <a:ea typeface="Cambria" panose="02040503050406030204" pitchFamily="18" charset="0"/>
              </a:rPr>
              <a:t>for transmitting data over various networks.</a:t>
            </a:r>
          </a:p>
          <a:p>
            <a:pPr marL="285750" indent="-285750" algn="just">
              <a:lnSpc>
                <a:spcPct val="150000"/>
              </a:lnSpc>
              <a:buFont typeface="Arial" panose="020B0604020202020204" pitchFamily="34" charset="0"/>
              <a:buChar char="•"/>
            </a:pPr>
            <a:r>
              <a:rPr lang="en-US" sz="1500" dirty="0">
                <a:latin typeface="Cambria" panose="02040503050406030204" pitchFamily="18" charset="0"/>
                <a:ea typeface="Cambria" panose="02040503050406030204" pitchFamily="18" charset="0"/>
              </a:rPr>
              <a:t> It is a </a:t>
            </a:r>
            <a:r>
              <a:rPr lang="en-US" sz="1500" b="1" dirty="0">
                <a:latin typeface="Cambria" panose="02040503050406030204" pitchFamily="18" charset="0"/>
                <a:ea typeface="Cambria" panose="02040503050406030204" pitchFamily="18" charset="0"/>
              </a:rPr>
              <a:t>connectionless protocol </a:t>
            </a:r>
            <a:r>
              <a:rPr lang="en-US" sz="1500" dirty="0">
                <a:latin typeface="Cambria" panose="02040503050406030204" pitchFamily="18" charset="0"/>
                <a:ea typeface="Cambria" panose="02040503050406030204" pitchFamily="18" charset="0"/>
              </a:rPr>
              <a:t>that is </a:t>
            </a:r>
            <a:r>
              <a:rPr lang="en-US" sz="1500" b="1" dirty="0">
                <a:latin typeface="Cambria" panose="02040503050406030204" pitchFamily="18" charset="0"/>
                <a:ea typeface="Cambria" panose="02040503050406030204" pitchFamily="18" charset="0"/>
              </a:rPr>
              <a:t>used in packet-switched networks</a:t>
            </a:r>
            <a:r>
              <a:rPr lang="en-US" sz="1500" dirty="0">
                <a:latin typeface="Cambria" panose="02040503050406030204" pitchFamily="18" charset="0"/>
                <a:ea typeface="Cambria" panose="02040503050406030204" pitchFamily="18" charset="0"/>
              </a:rPr>
              <a:t>. </a:t>
            </a:r>
          </a:p>
          <a:p>
            <a:pPr marL="285750" indent="-285750" algn="just">
              <a:lnSpc>
                <a:spcPct val="150000"/>
              </a:lnSpc>
              <a:buFont typeface="Arial" panose="020B0604020202020204" pitchFamily="34" charset="0"/>
              <a:buChar char="•"/>
            </a:pPr>
            <a:r>
              <a:rPr lang="en-US" sz="1500" dirty="0">
                <a:latin typeface="Cambria" panose="02040503050406030204" pitchFamily="18" charset="0"/>
                <a:ea typeface="Cambria" panose="02040503050406030204" pitchFamily="18" charset="0"/>
              </a:rPr>
              <a:t>By providing an identity for each network device, it establishes a logical connection between them. </a:t>
            </a:r>
          </a:p>
          <a:p>
            <a:pPr marL="285750" indent="-285750" algn="just">
              <a:lnSpc>
                <a:spcPct val="150000"/>
              </a:lnSpc>
              <a:buFont typeface="Arial" panose="020B0604020202020204" pitchFamily="34" charset="0"/>
              <a:buChar char="•"/>
            </a:pPr>
            <a:r>
              <a:rPr lang="en-US" sz="1500" dirty="0">
                <a:latin typeface="Cambria" panose="02040503050406030204" pitchFamily="18" charset="0"/>
                <a:ea typeface="Cambria" panose="02040503050406030204" pitchFamily="18" charset="0"/>
              </a:rPr>
              <a:t>It is a connectionless, unreliable datagram protocol that uses a best-effort delivery strategy. The term best effort refers to the fact that </a:t>
            </a:r>
            <a:r>
              <a:rPr lang="en-US" sz="1500" b="1" dirty="0">
                <a:latin typeface="Cambria" panose="02040503050406030204" pitchFamily="18" charset="0"/>
                <a:ea typeface="Cambria" panose="02040503050406030204" pitchFamily="18" charset="0"/>
              </a:rPr>
              <a:t>IPv4 provides no error or flow control.</a:t>
            </a:r>
          </a:p>
        </p:txBody>
      </p:sp>
    </p:spTree>
    <p:extLst>
      <p:ext uri="{BB962C8B-B14F-4D97-AF65-F5344CB8AC3E}">
        <p14:creationId xmlns:p14="http://schemas.microsoft.com/office/powerpoint/2010/main" val="411268966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038" y="4750"/>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pic>
        <p:nvPicPr>
          <p:cNvPr id="68" name="Google Shape;68;p15"/>
          <p:cNvPicPr preferRelativeResize="0"/>
          <p:nvPr/>
        </p:nvPicPr>
        <p:blipFill>
          <a:blip r:embed="rId5">
            <a:alphaModFix/>
          </a:blip>
          <a:stretch>
            <a:fillRect/>
          </a:stretch>
        </p:blipFill>
        <p:spPr>
          <a:xfrm>
            <a:off x="7363438" y="148588"/>
            <a:ext cx="1495425" cy="371475"/>
          </a:xfrm>
          <a:prstGeom prst="rect">
            <a:avLst/>
          </a:prstGeom>
          <a:noFill/>
          <a:ln>
            <a:noFill/>
          </a:ln>
        </p:spPr>
      </p:pic>
      <p:sp>
        <p:nvSpPr>
          <p:cNvPr id="69" name="Google Shape;69;p15"/>
          <p:cNvSpPr txBox="1"/>
          <p:nvPr/>
        </p:nvSpPr>
        <p:spPr>
          <a:xfrm>
            <a:off x="184936" y="95413"/>
            <a:ext cx="7200000" cy="540000"/>
          </a:xfrm>
          <a:prstGeom prst="rect">
            <a:avLst/>
          </a:prstGeom>
          <a:noFill/>
          <a:ln>
            <a:noFill/>
          </a:ln>
        </p:spPr>
        <p:txBody>
          <a:bodyPr spcFirstLastPara="1" wrap="square" lIns="91425" tIns="91425" rIns="91425" bIns="91425" anchor="t" anchorCtr="0">
            <a:spAutoFit/>
          </a:bodyPr>
          <a:lstStyle/>
          <a:p>
            <a:pPr lvl="0"/>
            <a:r>
              <a:rPr lang="en-US" sz="2300" dirty="0">
                <a:solidFill>
                  <a:srgbClr val="00A4B6"/>
                </a:solidFill>
                <a:latin typeface="Cambria" panose="02040503050406030204" pitchFamily="18" charset="0"/>
                <a:ea typeface="Cambria" panose="02040503050406030204" pitchFamily="18" charset="0"/>
                <a:cs typeface="Proxima Nova"/>
                <a:sym typeface="Proxima Nova"/>
              </a:rPr>
              <a:t>IPv4 Header</a:t>
            </a:r>
            <a:endParaRPr sz="2300" dirty="0">
              <a:solidFill>
                <a:srgbClr val="00A4B6"/>
              </a:solidFill>
              <a:latin typeface="Cambria" panose="02040503050406030204" pitchFamily="18" charset="0"/>
              <a:ea typeface="Cambria" panose="02040503050406030204" pitchFamily="18" charset="0"/>
              <a:cs typeface="Proxima Nova"/>
              <a:sym typeface="Proxima Nova"/>
            </a:endParaRPr>
          </a:p>
        </p:txBody>
      </p:sp>
      <p:pic>
        <p:nvPicPr>
          <p:cNvPr id="2" name="Picture 1">
            <a:extLst>
              <a:ext uri="{FF2B5EF4-FFF2-40B4-BE49-F238E27FC236}">
                <a16:creationId xmlns:a16="http://schemas.microsoft.com/office/drawing/2014/main" id="{0D410BD6-1BF0-0144-2D93-1579C2324700}"/>
              </a:ext>
            </a:extLst>
          </p:cNvPr>
          <p:cNvPicPr>
            <a:picLocks noChangeAspect="1"/>
          </p:cNvPicPr>
          <p:nvPr/>
        </p:nvPicPr>
        <p:blipFill>
          <a:blip r:embed="rId6"/>
          <a:stretch>
            <a:fillRect/>
          </a:stretch>
        </p:blipFill>
        <p:spPr>
          <a:xfrm>
            <a:off x="353628" y="788119"/>
            <a:ext cx="8429293" cy="4082550"/>
          </a:xfrm>
          <a:prstGeom prst="rect">
            <a:avLst/>
          </a:prstGeom>
        </p:spPr>
      </p:pic>
    </p:spTree>
    <p:extLst>
      <p:ext uri="{BB962C8B-B14F-4D97-AF65-F5344CB8AC3E}">
        <p14:creationId xmlns:p14="http://schemas.microsoft.com/office/powerpoint/2010/main" val="354855995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038" y="4750"/>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pic>
        <p:nvPicPr>
          <p:cNvPr id="68" name="Google Shape;68;p15"/>
          <p:cNvPicPr preferRelativeResize="0"/>
          <p:nvPr/>
        </p:nvPicPr>
        <p:blipFill>
          <a:blip r:embed="rId5">
            <a:alphaModFix/>
          </a:blip>
          <a:stretch>
            <a:fillRect/>
          </a:stretch>
        </p:blipFill>
        <p:spPr>
          <a:xfrm>
            <a:off x="7363438" y="148588"/>
            <a:ext cx="1495425" cy="371475"/>
          </a:xfrm>
          <a:prstGeom prst="rect">
            <a:avLst/>
          </a:prstGeom>
          <a:noFill/>
          <a:ln>
            <a:noFill/>
          </a:ln>
        </p:spPr>
      </p:pic>
      <p:sp>
        <p:nvSpPr>
          <p:cNvPr id="69" name="Google Shape;69;p15"/>
          <p:cNvSpPr txBox="1"/>
          <p:nvPr/>
        </p:nvSpPr>
        <p:spPr>
          <a:xfrm>
            <a:off x="184936" y="95413"/>
            <a:ext cx="7200000" cy="540000"/>
          </a:xfrm>
          <a:prstGeom prst="rect">
            <a:avLst/>
          </a:prstGeom>
          <a:noFill/>
          <a:ln>
            <a:noFill/>
          </a:ln>
        </p:spPr>
        <p:txBody>
          <a:bodyPr spcFirstLastPara="1" wrap="square" lIns="91425" tIns="91425" rIns="91425" bIns="91425" anchor="t" anchorCtr="0">
            <a:spAutoFit/>
          </a:bodyPr>
          <a:lstStyle/>
          <a:p>
            <a:pPr lvl="0"/>
            <a:r>
              <a:rPr lang="en-US" sz="2300" dirty="0">
                <a:solidFill>
                  <a:srgbClr val="00A4B6"/>
                </a:solidFill>
                <a:latin typeface="Cambria" panose="02040503050406030204" pitchFamily="18" charset="0"/>
                <a:ea typeface="Cambria" panose="02040503050406030204" pitchFamily="18" charset="0"/>
                <a:cs typeface="Proxima Nova"/>
                <a:sym typeface="Proxima Nova"/>
              </a:rPr>
              <a:t>IPv4 Header</a:t>
            </a:r>
            <a:endParaRPr sz="2300" dirty="0">
              <a:solidFill>
                <a:srgbClr val="00A4B6"/>
              </a:solidFill>
              <a:latin typeface="Cambria" panose="02040503050406030204" pitchFamily="18" charset="0"/>
              <a:ea typeface="Cambria" panose="02040503050406030204" pitchFamily="18" charset="0"/>
              <a:cs typeface="Proxima Nova"/>
              <a:sym typeface="Proxima Nova"/>
            </a:endParaRPr>
          </a:p>
        </p:txBody>
      </p:sp>
      <p:pic>
        <p:nvPicPr>
          <p:cNvPr id="2" name="Picture 1">
            <a:extLst>
              <a:ext uri="{FF2B5EF4-FFF2-40B4-BE49-F238E27FC236}">
                <a16:creationId xmlns:a16="http://schemas.microsoft.com/office/drawing/2014/main" id="{0D410BD6-1BF0-0144-2D93-1579C2324700}"/>
              </a:ext>
            </a:extLst>
          </p:cNvPr>
          <p:cNvPicPr>
            <a:picLocks noChangeAspect="1"/>
          </p:cNvPicPr>
          <p:nvPr/>
        </p:nvPicPr>
        <p:blipFill>
          <a:blip r:embed="rId6"/>
          <a:stretch>
            <a:fillRect/>
          </a:stretch>
        </p:blipFill>
        <p:spPr>
          <a:xfrm>
            <a:off x="4271873" y="688589"/>
            <a:ext cx="4772304" cy="2729526"/>
          </a:xfrm>
          <a:prstGeom prst="rect">
            <a:avLst/>
          </a:prstGeom>
        </p:spPr>
      </p:pic>
      <p:sp>
        <p:nvSpPr>
          <p:cNvPr id="3" name="Google Shape;71;p15">
            <a:extLst>
              <a:ext uri="{FF2B5EF4-FFF2-40B4-BE49-F238E27FC236}">
                <a16:creationId xmlns:a16="http://schemas.microsoft.com/office/drawing/2014/main" id="{B6F7284E-386E-F924-4DA7-B7A35FFE864E}"/>
              </a:ext>
            </a:extLst>
          </p:cNvPr>
          <p:cNvSpPr txBox="1"/>
          <p:nvPr/>
        </p:nvSpPr>
        <p:spPr>
          <a:xfrm>
            <a:off x="127221" y="647358"/>
            <a:ext cx="4136165" cy="3139291"/>
          </a:xfrm>
          <a:prstGeom prst="rect">
            <a:avLst/>
          </a:prstGeom>
          <a:noFill/>
          <a:ln>
            <a:noFill/>
          </a:ln>
        </p:spPr>
        <p:txBody>
          <a:bodyPr spcFirstLastPara="1" wrap="square" lIns="91425" tIns="91425" rIns="91425" bIns="91425" anchor="t" anchorCtr="0">
            <a:spAutoFit/>
          </a:bodyPr>
          <a:lstStyle/>
          <a:p>
            <a:pPr marL="271463" lvl="2" indent="-200025" algn="just">
              <a:buFont typeface="Arial" panose="020B0604020202020204" pitchFamily="34" charset="0"/>
              <a:buChar char="•"/>
            </a:pPr>
            <a:r>
              <a:rPr lang="en-US" sz="1500" b="1" dirty="0">
                <a:latin typeface="Cambria" panose="02040503050406030204" pitchFamily="18" charset="0"/>
                <a:ea typeface="Cambria" panose="02040503050406030204" pitchFamily="18" charset="0"/>
              </a:rPr>
              <a:t>VER: </a:t>
            </a:r>
            <a:r>
              <a:rPr lang="en-US" sz="1500" dirty="0">
                <a:latin typeface="Cambria" panose="02040503050406030204" pitchFamily="18" charset="0"/>
                <a:ea typeface="Cambria" panose="02040503050406030204" pitchFamily="18" charset="0"/>
              </a:rPr>
              <a:t>This field contains the version of IP.</a:t>
            </a:r>
          </a:p>
          <a:p>
            <a:pPr marL="271463" lvl="2" indent="-200025" algn="just">
              <a:buFont typeface="Arial" panose="020B0604020202020204" pitchFamily="34" charset="0"/>
              <a:buChar char="•"/>
            </a:pPr>
            <a:r>
              <a:rPr lang="en-US" sz="1500" b="1" dirty="0">
                <a:latin typeface="Cambria" panose="02040503050406030204" pitchFamily="18" charset="0"/>
                <a:ea typeface="Cambria" panose="02040503050406030204" pitchFamily="18" charset="0"/>
              </a:rPr>
              <a:t>HLEN: </a:t>
            </a:r>
            <a:r>
              <a:rPr lang="en-US" sz="1500" dirty="0">
                <a:latin typeface="Cambria" panose="02040503050406030204" pitchFamily="18" charset="0"/>
                <a:ea typeface="Cambria" panose="02040503050406030204" pitchFamily="18" charset="0"/>
              </a:rPr>
              <a:t>It is the length of the IP header. It is </a:t>
            </a:r>
            <a:r>
              <a:rPr lang="en-US" sz="1500" dirty="0" smtClean="0">
                <a:latin typeface="Cambria" panose="02040503050406030204" pitchFamily="18" charset="0"/>
                <a:ea typeface="Cambria" panose="02040503050406030204" pitchFamily="18" charset="0"/>
              </a:rPr>
              <a:t>4 bits which specifies the number of 32 bits words.</a:t>
            </a:r>
            <a:endParaRPr lang="en-US" sz="1500" dirty="0">
              <a:latin typeface="Cambria" panose="02040503050406030204" pitchFamily="18" charset="0"/>
              <a:ea typeface="Cambria" panose="02040503050406030204" pitchFamily="18" charset="0"/>
            </a:endParaRPr>
          </a:p>
          <a:p>
            <a:pPr marL="271463" lvl="2" indent="-200025" algn="just">
              <a:buFont typeface="Arial" panose="020B0604020202020204" pitchFamily="34" charset="0"/>
              <a:buChar char="•"/>
            </a:pPr>
            <a:r>
              <a:rPr lang="en-US" sz="1500" b="1" dirty="0">
                <a:latin typeface="Cambria" panose="02040503050406030204" pitchFamily="18" charset="0"/>
                <a:ea typeface="Cambria" panose="02040503050406030204" pitchFamily="18" charset="0"/>
              </a:rPr>
              <a:t>Service Type: </a:t>
            </a:r>
            <a:r>
              <a:rPr lang="en-US" sz="1500" dirty="0">
                <a:latin typeface="Cambria" panose="02040503050406030204" pitchFamily="18" charset="0"/>
                <a:ea typeface="Cambria" panose="02040503050406030204" pitchFamily="18" charset="0"/>
              </a:rPr>
              <a:t>This service type is an indication of the quality of service requested for this IP datagram. Ex., Less Delay, High Throughput, Reliability of packet.</a:t>
            </a:r>
          </a:p>
          <a:p>
            <a:pPr marL="271463" lvl="2" indent="-200025" algn="just">
              <a:buFont typeface="Arial" panose="020B0604020202020204" pitchFamily="34" charset="0"/>
              <a:buChar char="•"/>
            </a:pPr>
            <a:r>
              <a:rPr lang="en-US" sz="1500" b="1" dirty="0">
                <a:latin typeface="Cambria" panose="02040503050406030204" pitchFamily="18" charset="0"/>
                <a:ea typeface="Cambria" panose="02040503050406030204" pitchFamily="18" charset="0"/>
              </a:rPr>
              <a:t>Total Length: </a:t>
            </a:r>
            <a:r>
              <a:rPr lang="en-US" sz="1500" dirty="0">
                <a:latin typeface="Cambria" panose="02040503050406030204" pitchFamily="18" charset="0"/>
                <a:ea typeface="Cambria" panose="02040503050406030204" pitchFamily="18" charset="0"/>
              </a:rPr>
              <a:t>It specifies the total length of the datagram.</a:t>
            </a:r>
          </a:p>
          <a:p>
            <a:pPr marL="719138" lvl="2" indent="-285750" algn="just">
              <a:buFont typeface="Wingdings" panose="05000000000000000000" pitchFamily="2" charset="2"/>
              <a:buChar char="ü"/>
            </a:pPr>
            <a:r>
              <a:rPr lang="en-US" dirty="0">
                <a:latin typeface="Cambria" panose="02040503050406030204" pitchFamily="18" charset="0"/>
                <a:ea typeface="Cambria" panose="02040503050406030204" pitchFamily="18" charset="0"/>
              </a:rPr>
              <a:t>Datagram = Header + Data.</a:t>
            </a:r>
          </a:p>
          <a:p>
            <a:pPr marL="719138" lvl="2" indent="-285750" algn="just">
              <a:buFont typeface="Wingdings" panose="05000000000000000000" pitchFamily="2" charset="2"/>
              <a:buChar char="ü"/>
            </a:pPr>
            <a:r>
              <a:rPr lang="en-US" dirty="0">
                <a:latin typeface="Cambria" panose="02040503050406030204" pitchFamily="18" charset="0"/>
                <a:ea typeface="Cambria" panose="02040503050406030204" pitchFamily="18" charset="0"/>
              </a:rPr>
              <a:t>Header = 20 Bytes to 60 Bytes</a:t>
            </a:r>
          </a:p>
          <a:p>
            <a:pPr marL="719138" lvl="2" indent="-285750" algn="just">
              <a:buFont typeface="Wingdings" panose="05000000000000000000" pitchFamily="2" charset="2"/>
              <a:buChar char="ü"/>
            </a:pPr>
            <a:r>
              <a:rPr lang="en-US" dirty="0">
                <a:latin typeface="Cambria" panose="02040503050406030204" pitchFamily="18" charset="0"/>
                <a:ea typeface="Cambria" panose="02040503050406030204" pitchFamily="18" charset="0"/>
              </a:rPr>
              <a:t>Data = 20 Bytes to 65535 Bytes</a:t>
            </a:r>
          </a:p>
        </p:txBody>
      </p:sp>
      <p:sp>
        <p:nvSpPr>
          <p:cNvPr id="4" name="Google Shape;71;p15">
            <a:extLst>
              <a:ext uri="{FF2B5EF4-FFF2-40B4-BE49-F238E27FC236}">
                <a16:creationId xmlns:a16="http://schemas.microsoft.com/office/drawing/2014/main" id="{12420B36-A0D6-485D-22DC-37C838F308D1}"/>
              </a:ext>
            </a:extLst>
          </p:cNvPr>
          <p:cNvSpPr txBox="1"/>
          <p:nvPr/>
        </p:nvSpPr>
        <p:spPr>
          <a:xfrm>
            <a:off x="184936" y="3458204"/>
            <a:ext cx="8889558" cy="1523464"/>
          </a:xfrm>
          <a:prstGeom prst="rect">
            <a:avLst/>
          </a:prstGeom>
          <a:noFill/>
          <a:ln>
            <a:noFill/>
          </a:ln>
        </p:spPr>
        <p:txBody>
          <a:bodyPr spcFirstLastPara="1" wrap="square" lIns="91425" tIns="91425" rIns="91425" bIns="91425" anchor="t" anchorCtr="0">
            <a:spAutoFit/>
          </a:bodyPr>
          <a:lstStyle/>
          <a:p>
            <a:pPr marL="271463" lvl="2" indent="-200025" algn="just">
              <a:buFont typeface="Arial" panose="020B0604020202020204" pitchFamily="34" charset="0"/>
              <a:buChar char="•"/>
            </a:pPr>
            <a:r>
              <a:rPr lang="en-US" sz="1500" b="1" dirty="0">
                <a:latin typeface="Cambria" panose="02040503050406030204" pitchFamily="18" charset="0"/>
                <a:ea typeface="Cambria" panose="02040503050406030204" pitchFamily="18" charset="0"/>
              </a:rPr>
              <a:t>Datagram Identification: </a:t>
            </a:r>
            <a:r>
              <a:rPr lang="en-US" sz="1500" dirty="0">
                <a:latin typeface="Cambria" panose="02040503050406030204" pitchFamily="18" charset="0"/>
                <a:ea typeface="Cambria" panose="02040503050406030204" pitchFamily="18" charset="0"/>
              </a:rPr>
              <a:t>It is a unique number assigned by the sender used with fragmentation.</a:t>
            </a:r>
          </a:p>
          <a:p>
            <a:pPr marL="271463" lvl="2" indent="-200025" algn="just">
              <a:buFont typeface="Arial" panose="020B0604020202020204" pitchFamily="34" charset="0"/>
              <a:buChar char="•"/>
            </a:pPr>
            <a:r>
              <a:rPr lang="en-US" sz="1500" b="1" dirty="0">
                <a:latin typeface="Cambria" panose="02040503050406030204" pitchFamily="18" charset="0"/>
                <a:ea typeface="Cambria" panose="02040503050406030204" pitchFamily="18" charset="0"/>
              </a:rPr>
              <a:t>Flags: </a:t>
            </a:r>
            <a:r>
              <a:rPr lang="en-US" sz="1500" dirty="0">
                <a:latin typeface="Cambria" panose="02040503050406030204" pitchFamily="18" charset="0"/>
                <a:ea typeface="Cambria" panose="02040503050406030204" pitchFamily="18" charset="0"/>
              </a:rPr>
              <a:t>it contains 3 bits:</a:t>
            </a:r>
          </a:p>
          <a:p>
            <a:pPr marL="719138" lvl="2" indent="-285750" algn="just">
              <a:buFont typeface="Wingdings" panose="05000000000000000000" pitchFamily="2" charset="2"/>
              <a:buChar char="ü"/>
            </a:pPr>
            <a:r>
              <a:rPr lang="en-US" dirty="0">
                <a:latin typeface="Cambria" panose="02040503050406030204" pitchFamily="18" charset="0"/>
                <a:ea typeface="Cambria" panose="02040503050406030204" pitchFamily="18" charset="0"/>
              </a:rPr>
              <a:t>The 1st bit is reserved and must be zero.</a:t>
            </a:r>
          </a:p>
          <a:p>
            <a:pPr marL="719138" lvl="2" indent="-285750" algn="just">
              <a:buFont typeface="Wingdings" panose="05000000000000000000" pitchFamily="2" charset="2"/>
              <a:buChar char="ü"/>
            </a:pPr>
            <a:r>
              <a:rPr lang="en-US" dirty="0">
                <a:latin typeface="Cambria" panose="02040503050406030204" pitchFamily="18" charset="0"/>
                <a:ea typeface="Cambria" panose="02040503050406030204" pitchFamily="18" charset="0"/>
              </a:rPr>
              <a:t>The 2nd bit is DF (Do not fragment), 0 means allow fragmentation.</a:t>
            </a:r>
          </a:p>
          <a:p>
            <a:pPr marL="719138" lvl="2" indent="-285750" algn="just">
              <a:buFont typeface="Wingdings" panose="05000000000000000000" pitchFamily="2" charset="2"/>
              <a:buChar char="ü"/>
            </a:pPr>
            <a:r>
              <a:rPr lang="en-US" dirty="0">
                <a:latin typeface="Cambria" panose="02040503050406030204" pitchFamily="18" charset="0"/>
                <a:ea typeface="Cambria" panose="02040503050406030204" pitchFamily="18" charset="0"/>
              </a:rPr>
              <a:t>The 3rd bit is MF (More fragment), 0 means least fragment.</a:t>
            </a:r>
          </a:p>
          <a:p>
            <a:pPr marL="271463" lvl="2" indent="-200025" algn="just">
              <a:buFont typeface="Arial" panose="020B0604020202020204" pitchFamily="34" charset="0"/>
              <a:buChar char="•"/>
            </a:pPr>
            <a:r>
              <a:rPr lang="en-US" sz="1500" b="1" dirty="0">
                <a:latin typeface="Cambria" panose="02040503050406030204" pitchFamily="18" charset="0"/>
                <a:ea typeface="Cambria" panose="02040503050406030204" pitchFamily="18" charset="0"/>
              </a:rPr>
              <a:t>Fragment Offset: </a:t>
            </a:r>
            <a:r>
              <a:rPr lang="en-US" sz="1500" dirty="0">
                <a:latin typeface="Cambria" panose="02040503050406030204" pitchFamily="18" charset="0"/>
                <a:ea typeface="Cambria" panose="02040503050406030204" pitchFamily="18" charset="0"/>
              </a:rPr>
              <a:t>It is used to reassemble the full datagram.</a:t>
            </a:r>
          </a:p>
        </p:txBody>
      </p:sp>
    </p:spTree>
    <p:extLst>
      <p:ext uri="{BB962C8B-B14F-4D97-AF65-F5344CB8AC3E}">
        <p14:creationId xmlns:p14="http://schemas.microsoft.com/office/powerpoint/2010/main" val="375859167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038" y="4750"/>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pic>
        <p:nvPicPr>
          <p:cNvPr id="68" name="Google Shape;68;p15"/>
          <p:cNvPicPr preferRelativeResize="0"/>
          <p:nvPr/>
        </p:nvPicPr>
        <p:blipFill>
          <a:blip r:embed="rId5">
            <a:alphaModFix/>
          </a:blip>
          <a:stretch>
            <a:fillRect/>
          </a:stretch>
        </p:blipFill>
        <p:spPr>
          <a:xfrm>
            <a:off x="7363438" y="148588"/>
            <a:ext cx="1495425" cy="371475"/>
          </a:xfrm>
          <a:prstGeom prst="rect">
            <a:avLst/>
          </a:prstGeom>
          <a:noFill/>
          <a:ln>
            <a:noFill/>
          </a:ln>
        </p:spPr>
      </p:pic>
      <p:sp>
        <p:nvSpPr>
          <p:cNvPr id="69" name="Google Shape;69;p15"/>
          <p:cNvSpPr txBox="1"/>
          <p:nvPr/>
        </p:nvSpPr>
        <p:spPr>
          <a:xfrm>
            <a:off x="184936" y="95413"/>
            <a:ext cx="7200000" cy="540000"/>
          </a:xfrm>
          <a:prstGeom prst="rect">
            <a:avLst/>
          </a:prstGeom>
          <a:noFill/>
          <a:ln>
            <a:noFill/>
          </a:ln>
        </p:spPr>
        <p:txBody>
          <a:bodyPr spcFirstLastPara="1" wrap="square" lIns="91425" tIns="91425" rIns="91425" bIns="91425" anchor="t" anchorCtr="0">
            <a:spAutoFit/>
          </a:bodyPr>
          <a:lstStyle/>
          <a:p>
            <a:pPr lvl="0"/>
            <a:r>
              <a:rPr lang="en-US" sz="2300" dirty="0">
                <a:solidFill>
                  <a:srgbClr val="00A4B6"/>
                </a:solidFill>
                <a:latin typeface="Cambria" panose="02040503050406030204" pitchFamily="18" charset="0"/>
                <a:ea typeface="Cambria" panose="02040503050406030204" pitchFamily="18" charset="0"/>
                <a:cs typeface="Proxima Nova"/>
                <a:sym typeface="Proxima Nova"/>
              </a:rPr>
              <a:t>IPv4 Header</a:t>
            </a:r>
            <a:endParaRPr sz="2300" dirty="0">
              <a:solidFill>
                <a:srgbClr val="00A4B6"/>
              </a:solidFill>
              <a:latin typeface="Cambria" panose="02040503050406030204" pitchFamily="18" charset="0"/>
              <a:ea typeface="Cambria" panose="02040503050406030204" pitchFamily="18" charset="0"/>
              <a:cs typeface="Proxima Nova"/>
              <a:sym typeface="Proxima Nova"/>
            </a:endParaRPr>
          </a:p>
        </p:txBody>
      </p:sp>
      <p:pic>
        <p:nvPicPr>
          <p:cNvPr id="2" name="Picture 1">
            <a:extLst>
              <a:ext uri="{FF2B5EF4-FFF2-40B4-BE49-F238E27FC236}">
                <a16:creationId xmlns:a16="http://schemas.microsoft.com/office/drawing/2014/main" id="{0D410BD6-1BF0-0144-2D93-1579C2324700}"/>
              </a:ext>
            </a:extLst>
          </p:cNvPr>
          <p:cNvPicPr>
            <a:picLocks noChangeAspect="1"/>
          </p:cNvPicPr>
          <p:nvPr/>
        </p:nvPicPr>
        <p:blipFill>
          <a:blip r:embed="rId6"/>
          <a:stretch>
            <a:fillRect/>
          </a:stretch>
        </p:blipFill>
        <p:spPr>
          <a:xfrm>
            <a:off x="4271873" y="688589"/>
            <a:ext cx="4772304" cy="2729526"/>
          </a:xfrm>
          <a:prstGeom prst="rect">
            <a:avLst/>
          </a:prstGeom>
        </p:spPr>
      </p:pic>
      <p:sp>
        <p:nvSpPr>
          <p:cNvPr id="3" name="Google Shape;71;p15">
            <a:extLst>
              <a:ext uri="{FF2B5EF4-FFF2-40B4-BE49-F238E27FC236}">
                <a16:creationId xmlns:a16="http://schemas.microsoft.com/office/drawing/2014/main" id="{B6F7284E-386E-F924-4DA7-B7A35FFE864E}"/>
              </a:ext>
            </a:extLst>
          </p:cNvPr>
          <p:cNvSpPr txBox="1"/>
          <p:nvPr/>
        </p:nvSpPr>
        <p:spPr>
          <a:xfrm>
            <a:off x="127221" y="647358"/>
            <a:ext cx="4136165" cy="3631733"/>
          </a:xfrm>
          <a:prstGeom prst="rect">
            <a:avLst/>
          </a:prstGeom>
          <a:noFill/>
          <a:ln>
            <a:noFill/>
          </a:ln>
        </p:spPr>
        <p:txBody>
          <a:bodyPr spcFirstLastPara="1" wrap="square" lIns="91425" tIns="91425" rIns="91425" bIns="91425" anchor="t" anchorCtr="0">
            <a:spAutoFit/>
          </a:bodyPr>
          <a:lstStyle/>
          <a:p>
            <a:pPr marL="271463" lvl="2" indent="-200025" algn="just">
              <a:buFont typeface="Arial" panose="020B0604020202020204" pitchFamily="34" charset="0"/>
              <a:buChar char="•"/>
            </a:pPr>
            <a:r>
              <a:rPr lang="en-US" sz="1400" b="1" dirty="0">
                <a:latin typeface="Cambria" panose="02040503050406030204" pitchFamily="18" charset="0"/>
                <a:ea typeface="Cambria" panose="02040503050406030204" pitchFamily="18" charset="0"/>
              </a:rPr>
              <a:t>TTL: </a:t>
            </a:r>
            <a:r>
              <a:rPr lang="en-US" sz="1400" dirty="0">
                <a:latin typeface="Cambria" panose="02040503050406030204" pitchFamily="18" charset="0"/>
                <a:ea typeface="Cambria" panose="02040503050406030204" pitchFamily="18" charset="0"/>
              </a:rPr>
              <a:t>TTL stands for Time to live. It is specifying the time; datagram is allowed to travel.</a:t>
            </a:r>
          </a:p>
          <a:p>
            <a:pPr marL="271463" lvl="2" indent="-200025" algn="just">
              <a:buFont typeface="Arial" panose="020B0604020202020204" pitchFamily="34" charset="0"/>
              <a:buChar char="•"/>
            </a:pPr>
            <a:r>
              <a:rPr lang="en-US" sz="1400" b="1" dirty="0">
                <a:latin typeface="Cambria" panose="02040503050406030204" pitchFamily="18" charset="0"/>
                <a:ea typeface="Cambria" panose="02040503050406030204" pitchFamily="18" charset="0"/>
              </a:rPr>
              <a:t>Protocol Number: </a:t>
            </a:r>
            <a:r>
              <a:rPr lang="en-US" sz="1400" dirty="0">
                <a:latin typeface="Cambria" panose="02040503050406030204" pitchFamily="18" charset="0"/>
                <a:ea typeface="Cambria" panose="02040503050406030204" pitchFamily="18" charset="0"/>
              </a:rPr>
              <a:t>It indicates the higher layer protocol to which IP should deliver the data in this datagram. E.g., ICMP = 1, TCP = 6, UDP = 17.</a:t>
            </a:r>
          </a:p>
          <a:p>
            <a:pPr marL="271463" lvl="2" indent="-200025" algn="just">
              <a:buFont typeface="Arial" panose="020B0604020202020204" pitchFamily="34" charset="0"/>
              <a:buChar char="•"/>
            </a:pPr>
            <a:r>
              <a:rPr lang="en-US" sz="1400" b="1" dirty="0">
                <a:latin typeface="Cambria" panose="02040503050406030204" pitchFamily="18" charset="0"/>
                <a:ea typeface="Cambria" panose="02040503050406030204" pitchFamily="18" charset="0"/>
              </a:rPr>
              <a:t>Header Checksum: </a:t>
            </a:r>
            <a:r>
              <a:rPr lang="en-US" sz="1400" dirty="0">
                <a:latin typeface="Cambria" panose="02040503050406030204" pitchFamily="18" charset="0"/>
                <a:ea typeface="Cambria" panose="02040503050406030204" pitchFamily="18" charset="0"/>
              </a:rPr>
              <a:t>It is a checksum for the information contained in the header. If the header checksum does not match the contents, the datagram is discarded.</a:t>
            </a:r>
          </a:p>
          <a:p>
            <a:pPr marL="271463" lvl="2" indent="-200025" algn="just">
              <a:buFont typeface="Arial" panose="020B0604020202020204" pitchFamily="34" charset="0"/>
              <a:buChar char="•"/>
            </a:pPr>
            <a:r>
              <a:rPr lang="en-US" sz="1400" b="1" dirty="0">
                <a:latin typeface="Cambria" panose="02040503050406030204" pitchFamily="18" charset="0"/>
                <a:ea typeface="Cambria" panose="02040503050406030204" pitchFamily="18" charset="0"/>
              </a:rPr>
              <a:t>Source IP address: </a:t>
            </a:r>
            <a:r>
              <a:rPr lang="en-US" sz="1400" dirty="0">
                <a:latin typeface="Cambria" panose="02040503050406030204" pitchFamily="18" charset="0"/>
                <a:ea typeface="Cambria" panose="02040503050406030204" pitchFamily="18" charset="0"/>
              </a:rPr>
              <a:t>It specify the logical address of sender.</a:t>
            </a:r>
          </a:p>
          <a:p>
            <a:pPr marL="271463" lvl="2" indent="-200025" algn="just">
              <a:buFont typeface="Arial" panose="020B0604020202020204" pitchFamily="34" charset="0"/>
              <a:buChar char="•"/>
            </a:pPr>
            <a:r>
              <a:rPr lang="en-US" sz="1400" b="1" dirty="0">
                <a:latin typeface="Cambria" panose="02040503050406030204" pitchFamily="18" charset="0"/>
                <a:ea typeface="Cambria" panose="02040503050406030204" pitchFamily="18" charset="0"/>
              </a:rPr>
              <a:t>Destination IP address: </a:t>
            </a:r>
            <a:r>
              <a:rPr lang="en-US" sz="1400" dirty="0">
                <a:latin typeface="Cambria" panose="02040503050406030204" pitchFamily="18" charset="0"/>
                <a:ea typeface="Cambria" panose="02040503050406030204" pitchFamily="18" charset="0"/>
              </a:rPr>
              <a:t>It specify the logical address of destination.</a:t>
            </a:r>
          </a:p>
          <a:p>
            <a:pPr marL="271463" lvl="2" indent="-200025" algn="just">
              <a:buFont typeface="Arial" panose="020B0604020202020204" pitchFamily="34" charset="0"/>
              <a:buChar char="•"/>
            </a:pPr>
            <a:r>
              <a:rPr lang="en-US" sz="1400" b="1" dirty="0">
                <a:latin typeface="Cambria" panose="02040503050406030204" pitchFamily="18" charset="0"/>
                <a:ea typeface="Cambria" panose="02040503050406030204" pitchFamily="18" charset="0"/>
              </a:rPr>
              <a:t>IP </a:t>
            </a:r>
            <a:r>
              <a:rPr lang="en-US" sz="1400" b="1" dirty="0" smtClean="0">
                <a:latin typeface="Cambria" panose="02040503050406030204" pitchFamily="18" charset="0"/>
                <a:ea typeface="Cambria" panose="02040503050406030204" pitchFamily="18" charset="0"/>
              </a:rPr>
              <a:t>Options: </a:t>
            </a:r>
            <a:r>
              <a:rPr lang="en-US" sz="1400" dirty="0">
                <a:latin typeface="Cambria" panose="02040503050406030204" pitchFamily="18" charset="0"/>
                <a:ea typeface="Cambria" panose="02040503050406030204" pitchFamily="18" charset="0"/>
              </a:rPr>
              <a:t>It is a variable length field used for control or debugging and measurement. E.g., Timestamp, security and record route </a:t>
            </a:r>
            <a:r>
              <a:rPr lang="en-US" sz="1400" dirty="0" err="1">
                <a:latin typeface="Cambria" panose="02040503050406030204" pitchFamily="18" charset="0"/>
                <a:ea typeface="Cambria" panose="02040503050406030204" pitchFamily="18" charset="0"/>
              </a:rPr>
              <a:t>etc</a:t>
            </a:r>
            <a:r>
              <a:rPr lang="en-US" sz="1400" dirty="0">
                <a:latin typeface="Cambria" panose="02040503050406030204" pitchFamily="18" charset="0"/>
                <a:ea typeface="Cambria" panose="02040503050406030204" pitchFamily="18" charset="0"/>
              </a:rPr>
              <a:t>…</a:t>
            </a:r>
          </a:p>
        </p:txBody>
      </p:sp>
    </p:spTree>
    <p:extLst>
      <p:ext uri="{BB962C8B-B14F-4D97-AF65-F5344CB8AC3E}">
        <p14:creationId xmlns:p14="http://schemas.microsoft.com/office/powerpoint/2010/main" val="228151155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pic>
        <p:nvPicPr>
          <p:cNvPr id="219" name="Google Shape;219;p26"/>
          <p:cNvPicPr preferRelativeResize="0"/>
          <p:nvPr/>
        </p:nvPicPr>
        <p:blipFill>
          <a:blip r:embed="rId3">
            <a:alphaModFix/>
          </a:blip>
          <a:stretch>
            <a:fillRect/>
          </a:stretch>
        </p:blipFill>
        <p:spPr>
          <a:xfrm>
            <a:off x="0" y="0"/>
            <a:ext cx="9144000" cy="5139333"/>
          </a:xfrm>
          <a:prstGeom prst="rect">
            <a:avLst/>
          </a:prstGeom>
          <a:noFill/>
          <a:ln>
            <a:noFill/>
          </a:ln>
        </p:spPr>
      </p:pic>
      <p:pic>
        <p:nvPicPr>
          <p:cNvPr id="220" name="Google Shape;220;p26"/>
          <p:cNvPicPr preferRelativeResize="0"/>
          <p:nvPr/>
        </p:nvPicPr>
        <p:blipFill>
          <a:blip r:embed="rId4">
            <a:alphaModFix/>
          </a:blip>
          <a:stretch>
            <a:fillRect/>
          </a:stretch>
        </p:blipFill>
        <p:spPr>
          <a:xfrm>
            <a:off x="4763" y="4750"/>
            <a:ext cx="9134475" cy="5133975"/>
          </a:xfrm>
          <a:prstGeom prst="rect">
            <a:avLst/>
          </a:prstGeom>
          <a:noFill/>
          <a:ln>
            <a:noFill/>
          </a:ln>
        </p:spPr>
      </p:pic>
      <p:sp>
        <p:nvSpPr>
          <p:cNvPr id="221" name="Google Shape;221;p26"/>
          <p:cNvSpPr txBox="1"/>
          <p:nvPr/>
        </p:nvSpPr>
        <p:spPr>
          <a:xfrm>
            <a:off x="312077" y="880252"/>
            <a:ext cx="6023410" cy="1415742"/>
          </a:xfrm>
          <a:prstGeom prst="rect">
            <a:avLst/>
          </a:prstGeom>
          <a:noFill/>
          <a:ln>
            <a:noFill/>
          </a:ln>
        </p:spPr>
        <p:txBody>
          <a:bodyPr spcFirstLastPara="1" wrap="square" lIns="91425" tIns="91425" rIns="91425" bIns="91425" anchor="t" anchorCtr="0">
            <a:spAutoFit/>
          </a:bodyPr>
          <a:lstStyle/>
          <a:p>
            <a:pPr lvl="0"/>
            <a:r>
              <a:rPr lang="en-IN" sz="4000" b="1" dirty="0">
                <a:solidFill>
                  <a:schemeClr val="dk2"/>
                </a:solidFill>
                <a:latin typeface="Proxima Nova"/>
                <a:ea typeface="Proxima Nova"/>
                <a:cs typeface="Proxima Nova"/>
                <a:sym typeface="Proxima Nova"/>
              </a:rPr>
              <a:t>Unicast Routing &amp; Multicast Routing</a:t>
            </a:r>
          </a:p>
        </p:txBody>
      </p:sp>
      <p:pic>
        <p:nvPicPr>
          <p:cNvPr id="225" name="Google Shape;225;p26"/>
          <p:cNvPicPr preferRelativeResize="0"/>
          <p:nvPr/>
        </p:nvPicPr>
        <p:blipFill>
          <a:blip r:embed="rId5">
            <a:alphaModFix/>
          </a:blip>
          <a:stretch>
            <a:fillRect/>
          </a:stretch>
        </p:blipFill>
        <p:spPr>
          <a:xfrm>
            <a:off x="7363438" y="148588"/>
            <a:ext cx="1495425" cy="371475"/>
          </a:xfrm>
          <a:prstGeom prst="rect">
            <a:avLst/>
          </a:prstGeom>
          <a:noFill/>
          <a:ln>
            <a:noFill/>
          </a:ln>
        </p:spPr>
      </p:pic>
    </p:spTree>
    <p:extLst>
      <p:ext uri="{BB962C8B-B14F-4D97-AF65-F5344CB8AC3E}">
        <p14:creationId xmlns:p14="http://schemas.microsoft.com/office/powerpoint/2010/main" val="124835787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038" y="4750"/>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pic>
        <p:nvPicPr>
          <p:cNvPr id="68" name="Google Shape;68;p15"/>
          <p:cNvPicPr preferRelativeResize="0"/>
          <p:nvPr/>
        </p:nvPicPr>
        <p:blipFill>
          <a:blip r:embed="rId5">
            <a:alphaModFix/>
          </a:blip>
          <a:stretch>
            <a:fillRect/>
          </a:stretch>
        </p:blipFill>
        <p:spPr>
          <a:xfrm>
            <a:off x="7363438" y="148588"/>
            <a:ext cx="1495425" cy="371475"/>
          </a:xfrm>
          <a:prstGeom prst="rect">
            <a:avLst/>
          </a:prstGeom>
          <a:noFill/>
          <a:ln>
            <a:noFill/>
          </a:ln>
        </p:spPr>
      </p:pic>
      <p:sp>
        <p:nvSpPr>
          <p:cNvPr id="69" name="Google Shape;69;p15"/>
          <p:cNvSpPr txBox="1"/>
          <p:nvPr/>
        </p:nvSpPr>
        <p:spPr>
          <a:xfrm>
            <a:off x="184936" y="95413"/>
            <a:ext cx="7200000" cy="540000"/>
          </a:xfrm>
          <a:prstGeom prst="rect">
            <a:avLst/>
          </a:prstGeom>
          <a:noFill/>
          <a:ln>
            <a:noFill/>
          </a:ln>
        </p:spPr>
        <p:txBody>
          <a:bodyPr spcFirstLastPara="1" wrap="square" lIns="91425" tIns="91425" rIns="91425" bIns="91425" anchor="t" anchorCtr="0">
            <a:spAutoFit/>
          </a:bodyPr>
          <a:lstStyle/>
          <a:p>
            <a:pPr lvl="0"/>
            <a:r>
              <a:rPr lang="en-US" sz="2300" dirty="0">
                <a:solidFill>
                  <a:srgbClr val="00A4B6"/>
                </a:solidFill>
                <a:latin typeface="Cambria" panose="02040503050406030204" pitchFamily="18" charset="0"/>
                <a:ea typeface="Cambria" panose="02040503050406030204" pitchFamily="18" charset="0"/>
                <a:cs typeface="Proxima Nova"/>
                <a:sym typeface="Proxima Nova"/>
              </a:rPr>
              <a:t>Unicast – Multicast – Broadcast Routing</a:t>
            </a:r>
          </a:p>
        </p:txBody>
      </p:sp>
      <p:sp>
        <p:nvSpPr>
          <p:cNvPr id="71" name="Google Shape;71;p15"/>
          <p:cNvSpPr txBox="1"/>
          <p:nvPr/>
        </p:nvSpPr>
        <p:spPr>
          <a:xfrm>
            <a:off x="127221" y="647358"/>
            <a:ext cx="8873656" cy="1492686"/>
          </a:xfrm>
          <a:prstGeom prst="rect">
            <a:avLst/>
          </a:prstGeom>
          <a:noFill/>
          <a:ln>
            <a:noFill/>
          </a:ln>
        </p:spPr>
        <p:txBody>
          <a:bodyPr spcFirstLastPara="1" wrap="square" lIns="91425" tIns="91425" rIns="91425" bIns="91425" anchor="t" anchorCtr="0">
            <a:spAutoFit/>
          </a:bodyPr>
          <a:lstStyle/>
          <a:p>
            <a:pPr marL="271463" lvl="2" indent="-200025" algn="just">
              <a:buFont typeface="Arial" panose="020B0604020202020204" pitchFamily="34" charset="0"/>
              <a:buChar char="•"/>
            </a:pPr>
            <a:r>
              <a:rPr lang="en-US" sz="1700" dirty="0">
                <a:latin typeface="Cambria" panose="02040503050406030204" pitchFamily="18" charset="0"/>
                <a:ea typeface="Cambria" panose="02040503050406030204" pitchFamily="18" charset="0"/>
              </a:rPr>
              <a:t>In unicast, the router forwards the received packet through only one of its interface.</a:t>
            </a:r>
          </a:p>
          <a:p>
            <a:pPr marL="271463" lvl="2" indent="-200025" algn="just">
              <a:buFont typeface="Arial" panose="020B0604020202020204" pitchFamily="34" charset="0"/>
              <a:buChar char="•"/>
            </a:pPr>
            <a:endParaRPr lang="en-US" sz="1700" dirty="0">
              <a:latin typeface="Cambria" panose="02040503050406030204" pitchFamily="18" charset="0"/>
              <a:ea typeface="Cambria" panose="02040503050406030204" pitchFamily="18" charset="0"/>
            </a:endParaRPr>
          </a:p>
          <a:p>
            <a:pPr marL="271463" lvl="2" indent="-200025" algn="just">
              <a:buFont typeface="Arial" panose="020B0604020202020204" pitchFamily="34" charset="0"/>
              <a:buChar char="•"/>
            </a:pPr>
            <a:r>
              <a:rPr lang="en-US" sz="1700" dirty="0">
                <a:latin typeface="Cambria" panose="02040503050406030204" pitchFamily="18" charset="0"/>
                <a:ea typeface="Cambria" panose="02040503050406030204" pitchFamily="18" charset="0"/>
              </a:rPr>
              <a:t>In multicasting, the router forwards the received packet through several interfaces.</a:t>
            </a:r>
          </a:p>
          <a:p>
            <a:pPr marL="271463" lvl="2" indent="-200025" algn="just">
              <a:buFont typeface="Arial" panose="020B0604020202020204" pitchFamily="34" charset="0"/>
              <a:buChar char="•"/>
            </a:pPr>
            <a:endParaRPr lang="en-US" sz="1700" dirty="0">
              <a:latin typeface="Cambria" panose="02040503050406030204" pitchFamily="18" charset="0"/>
              <a:ea typeface="Cambria" panose="02040503050406030204" pitchFamily="18" charset="0"/>
            </a:endParaRPr>
          </a:p>
          <a:p>
            <a:pPr marL="271463" lvl="2" indent="-200025" algn="just">
              <a:buFont typeface="Arial" panose="020B0604020202020204" pitchFamily="34" charset="0"/>
              <a:buChar char="•"/>
            </a:pPr>
            <a:r>
              <a:rPr lang="en-US" sz="1700" dirty="0">
                <a:latin typeface="Cambria" panose="02040503050406030204" pitchFamily="18" charset="0"/>
                <a:ea typeface="Cambria" panose="02040503050406030204" pitchFamily="18" charset="0"/>
              </a:rPr>
              <a:t>In broadcasting, the router may forward the received packet to all the interfaces.</a:t>
            </a:r>
          </a:p>
        </p:txBody>
      </p:sp>
      <p:pic>
        <p:nvPicPr>
          <p:cNvPr id="2" name="Picture 1">
            <a:extLst>
              <a:ext uri="{FF2B5EF4-FFF2-40B4-BE49-F238E27FC236}">
                <a16:creationId xmlns:a16="http://schemas.microsoft.com/office/drawing/2014/main" id="{ECB9396B-CDF6-D531-654B-6D013E5CCBB7}"/>
              </a:ext>
            </a:extLst>
          </p:cNvPr>
          <p:cNvPicPr>
            <a:picLocks noChangeAspect="1"/>
          </p:cNvPicPr>
          <p:nvPr/>
        </p:nvPicPr>
        <p:blipFill rotWithShape="1">
          <a:blip r:embed="rId6"/>
          <a:srcRect l="14599" t="66938" r="16936" b="5407"/>
          <a:stretch/>
        </p:blipFill>
        <p:spPr>
          <a:xfrm>
            <a:off x="1437249" y="3214914"/>
            <a:ext cx="4695373" cy="1422402"/>
          </a:xfrm>
          <a:prstGeom prst="rect">
            <a:avLst/>
          </a:prstGeom>
        </p:spPr>
      </p:pic>
    </p:spTree>
    <p:extLst>
      <p:ext uri="{BB962C8B-B14F-4D97-AF65-F5344CB8AC3E}">
        <p14:creationId xmlns:p14="http://schemas.microsoft.com/office/powerpoint/2010/main" val="369450939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pic>
        <p:nvPicPr>
          <p:cNvPr id="219" name="Google Shape;219;p26"/>
          <p:cNvPicPr preferRelativeResize="0"/>
          <p:nvPr/>
        </p:nvPicPr>
        <p:blipFill>
          <a:blip r:embed="rId3">
            <a:alphaModFix/>
          </a:blip>
          <a:stretch>
            <a:fillRect/>
          </a:stretch>
        </p:blipFill>
        <p:spPr>
          <a:xfrm>
            <a:off x="0" y="0"/>
            <a:ext cx="9144000" cy="5139333"/>
          </a:xfrm>
          <a:prstGeom prst="rect">
            <a:avLst/>
          </a:prstGeom>
          <a:noFill/>
          <a:ln>
            <a:noFill/>
          </a:ln>
        </p:spPr>
      </p:pic>
      <p:pic>
        <p:nvPicPr>
          <p:cNvPr id="220" name="Google Shape;220;p26"/>
          <p:cNvPicPr preferRelativeResize="0"/>
          <p:nvPr/>
        </p:nvPicPr>
        <p:blipFill>
          <a:blip r:embed="rId4">
            <a:alphaModFix/>
          </a:blip>
          <a:stretch>
            <a:fillRect/>
          </a:stretch>
        </p:blipFill>
        <p:spPr>
          <a:xfrm>
            <a:off x="4763" y="4750"/>
            <a:ext cx="9134475" cy="5133975"/>
          </a:xfrm>
          <a:prstGeom prst="rect">
            <a:avLst/>
          </a:prstGeom>
          <a:noFill/>
          <a:ln>
            <a:noFill/>
          </a:ln>
        </p:spPr>
      </p:pic>
      <p:sp>
        <p:nvSpPr>
          <p:cNvPr id="221" name="Google Shape;221;p26"/>
          <p:cNvSpPr txBox="1"/>
          <p:nvPr/>
        </p:nvSpPr>
        <p:spPr>
          <a:xfrm>
            <a:off x="312077" y="880252"/>
            <a:ext cx="6023410" cy="1415742"/>
          </a:xfrm>
          <a:prstGeom prst="rect">
            <a:avLst/>
          </a:prstGeom>
          <a:noFill/>
          <a:ln>
            <a:noFill/>
          </a:ln>
        </p:spPr>
        <p:txBody>
          <a:bodyPr spcFirstLastPara="1" wrap="square" lIns="91425" tIns="91425" rIns="91425" bIns="91425" anchor="t" anchorCtr="0">
            <a:spAutoFit/>
          </a:bodyPr>
          <a:lstStyle/>
          <a:p>
            <a:pPr lvl="0"/>
            <a:r>
              <a:rPr lang="en-IN" sz="4000" b="1" dirty="0">
                <a:solidFill>
                  <a:schemeClr val="dk2"/>
                </a:solidFill>
                <a:latin typeface="Proxima Nova"/>
                <a:ea typeface="Proxima Nova"/>
                <a:cs typeface="Proxima Nova"/>
                <a:sym typeface="Proxima Nova"/>
              </a:rPr>
              <a:t>Classification of Unicast Routing Protocol</a:t>
            </a:r>
          </a:p>
        </p:txBody>
      </p:sp>
      <p:pic>
        <p:nvPicPr>
          <p:cNvPr id="225" name="Google Shape;225;p26"/>
          <p:cNvPicPr preferRelativeResize="0"/>
          <p:nvPr/>
        </p:nvPicPr>
        <p:blipFill>
          <a:blip r:embed="rId5">
            <a:alphaModFix/>
          </a:blip>
          <a:stretch>
            <a:fillRect/>
          </a:stretch>
        </p:blipFill>
        <p:spPr>
          <a:xfrm>
            <a:off x="7363438" y="148588"/>
            <a:ext cx="1495425" cy="371475"/>
          </a:xfrm>
          <a:prstGeom prst="rect">
            <a:avLst/>
          </a:prstGeom>
          <a:noFill/>
          <a:ln>
            <a:noFill/>
          </a:ln>
        </p:spPr>
      </p:pic>
    </p:spTree>
    <p:extLst>
      <p:ext uri="{BB962C8B-B14F-4D97-AF65-F5344CB8AC3E}">
        <p14:creationId xmlns:p14="http://schemas.microsoft.com/office/powerpoint/2010/main" val="342534601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038" y="4750"/>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pic>
        <p:nvPicPr>
          <p:cNvPr id="68" name="Google Shape;68;p15"/>
          <p:cNvPicPr preferRelativeResize="0"/>
          <p:nvPr/>
        </p:nvPicPr>
        <p:blipFill>
          <a:blip r:embed="rId5">
            <a:alphaModFix/>
          </a:blip>
          <a:stretch>
            <a:fillRect/>
          </a:stretch>
        </p:blipFill>
        <p:spPr>
          <a:xfrm>
            <a:off x="7363438" y="148588"/>
            <a:ext cx="1495425" cy="371475"/>
          </a:xfrm>
          <a:prstGeom prst="rect">
            <a:avLst/>
          </a:prstGeom>
          <a:noFill/>
          <a:ln>
            <a:noFill/>
          </a:ln>
        </p:spPr>
      </p:pic>
      <p:sp>
        <p:nvSpPr>
          <p:cNvPr id="69" name="Google Shape;69;p15"/>
          <p:cNvSpPr txBox="1"/>
          <p:nvPr/>
        </p:nvSpPr>
        <p:spPr>
          <a:xfrm>
            <a:off x="184936" y="95413"/>
            <a:ext cx="7200000" cy="540000"/>
          </a:xfrm>
          <a:prstGeom prst="rect">
            <a:avLst/>
          </a:prstGeom>
          <a:noFill/>
          <a:ln>
            <a:noFill/>
          </a:ln>
        </p:spPr>
        <p:txBody>
          <a:bodyPr spcFirstLastPara="1" wrap="square" lIns="91425" tIns="91425" rIns="91425" bIns="91425" anchor="t" anchorCtr="0">
            <a:spAutoFit/>
          </a:bodyPr>
          <a:lstStyle/>
          <a:p>
            <a:pPr lvl="0"/>
            <a:r>
              <a:rPr lang="en-US" sz="2300" dirty="0">
                <a:solidFill>
                  <a:srgbClr val="00A4B6"/>
                </a:solidFill>
                <a:latin typeface="Cambria" panose="02040503050406030204" pitchFamily="18" charset="0"/>
                <a:ea typeface="Cambria" panose="02040503050406030204" pitchFamily="18" charset="0"/>
                <a:cs typeface="Proxima Nova"/>
                <a:sym typeface="Proxima Nova"/>
              </a:rPr>
              <a:t>Classification of Unicast Routing Protocol</a:t>
            </a:r>
          </a:p>
        </p:txBody>
      </p:sp>
      <p:sp>
        <p:nvSpPr>
          <p:cNvPr id="71" name="Google Shape;71;p15"/>
          <p:cNvSpPr txBox="1"/>
          <p:nvPr/>
        </p:nvSpPr>
        <p:spPr>
          <a:xfrm>
            <a:off x="127221" y="647358"/>
            <a:ext cx="3211065" cy="2800736"/>
          </a:xfrm>
          <a:prstGeom prst="rect">
            <a:avLst/>
          </a:prstGeom>
          <a:noFill/>
          <a:ln>
            <a:noFill/>
          </a:ln>
        </p:spPr>
        <p:txBody>
          <a:bodyPr spcFirstLastPara="1" wrap="square" lIns="91425" tIns="91425" rIns="91425" bIns="91425" anchor="t" anchorCtr="0">
            <a:spAutoFit/>
          </a:bodyPr>
          <a:lstStyle/>
          <a:p>
            <a:pPr marL="180975" lvl="2" indent="-180975" algn="just">
              <a:buFont typeface="Arial" panose="020B0604020202020204" pitchFamily="34" charset="0"/>
              <a:buChar char="•"/>
            </a:pPr>
            <a:r>
              <a:rPr lang="en-US" sz="1700" dirty="0">
                <a:latin typeface="Cambria" panose="02040503050406030204" pitchFamily="18" charset="0"/>
                <a:ea typeface="Cambria" panose="02040503050406030204" pitchFamily="18" charset="0"/>
              </a:rPr>
              <a:t>An internet is divided into autonomous systems. An autonomous system is a group of networks and routers under the authority of a single administration.</a:t>
            </a:r>
          </a:p>
          <a:p>
            <a:pPr marL="180975" lvl="2" indent="-180975" algn="just">
              <a:buFont typeface="Arial" panose="020B0604020202020204" pitchFamily="34" charset="0"/>
              <a:buChar char="•"/>
            </a:pPr>
            <a:endParaRPr lang="en-US" sz="1700" dirty="0">
              <a:latin typeface="Cambria" panose="02040503050406030204" pitchFamily="18" charset="0"/>
              <a:ea typeface="Cambria" panose="02040503050406030204" pitchFamily="18" charset="0"/>
            </a:endParaRPr>
          </a:p>
          <a:p>
            <a:pPr marL="180975" lvl="2" indent="-180975" algn="just">
              <a:buFont typeface="Arial" panose="020B0604020202020204" pitchFamily="34" charset="0"/>
              <a:buChar char="•"/>
            </a:pPr>
            <a:r>
              <a:rPr lang="en-US" sz="1700" dirty="0">
                <a:latin typeface="Cambria" panose="02040503050406030204" pitchFamily="18" charset="0"/>
                <a:ea typeface="Cambria" panose="02040503050406030204" pitchFamily="18" charset="0"/>
              </a:rPr>
              <a:t>Only one inter-domain routing protocol handles routing between autonomous systems.</a:t>
            </a:r>
          </a:p>
        </p:txBody>
      </p:sp>
      <p:pic>
        <p:nvPicPr>
          <p:cNvPr id="2" name="Picture 1">
            <a:extLst>
              <a:ext uri="{FF2B5EF4-FFF2-40B4-BE49-F238E27FC236}">
                <a16:creationId xmlns:a16="http://schemas.microsoft.com/office/drawing/2014/main" id="{5AB92ACC-2FBD-FCC3-9438-287E7A34E624}"/>
              </a:ext>
            </a:extLst>
          </p:cNvPr>
          <p:cNvPicPr/>
          <p:nvPr/>
        </p:nvPicPr>
        <p:blipFill>
          <a:blip r:embed="rId6"/>
          <a:srcRect/>
          <a:stretch>
            <a:fillRect/>
          </a:stretch>
        </p:blipFill>
        <p:spPr bwMode="auto">
          <a:xfrm>
            <a:off x="3553892" y="726076"/>
            <a:ext cx="5304971" cy="3475810"/>
          </a:xfrm>
          <a:prstGeom prst="rect">
            <a:avLst/>
          </a:prstGeom>
          <a:noFill/>
          <a:ln w="9525">
            <a:noFill/>
            <a:miter lim="800000"/>
            <a:headEnd/>
            <a:tailEnd/>
          </a:ln>
        </p:spPr>
      </p:pic>
    </p:spTree>
    <p:extLst>
      <p:ext uri="{BB962C8B-B14F-4D97-AF65-F5344CB8AC3E}">
        <p14:creationId xmlns:p14="http://schemas.microsoft.com/office/powerpoint/2010/main" val="117515260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038" y="4750"/>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pic>
        <p:nvPicPr>
          <p:cNvPr id="68" name="Google Shape;68;p15"/>
          <p:cNvPicPr preferRelativeResize="0"/>
          <p:nvPr/>
        </p:nvPicPr>
        <p:blipFill>
          <a:blip r:embed="rId5">
            <a:alphaModFix/>
          </a:blip>
          <a:stretch>
            <a:fillRect/>
          </a:stretch>
        </p:blipFill>
        <p:spPr>
          <a:xfrm>
            <a:off x="7363438" y="148588"/>
            <a:ext cx="1495425" cy="371475"/>
          </a:xfrm>
          <a:prstGeom prst="rect">
            <a:avLst/>
          </a:prstGeom>
          <a:noFill/>
          <a:ln>
            <a:noFill/>
          </a:ln>
        </p:spPr>
      </p:pic>
      <p:sp>
        <p:nvSpPr>
          <p:cNvPr id="69" name="Google Shape;69;p15"/>
          <p:cNvSpPr txBox="1"/>
          <p:nvPr/>
        </p:nvSpPr>
        <p:spPr>
          <a:xfrm>
            <a:off x="184936" y="95413"/>
            <a:ext cx="7200000" cy="538800"/>
          </a:xfrm>
          <a:prstGeom prst="rect">
            <a:avLst/>
          </a:prstGeom>
          <a:noFill/>
          <a:ln>
            <a:noFill/>
          </a:ln>
        </p:spPr>
        <p:txBody>
          <a:bodyPr spcFirstLastPara="1" wrap="square" lIns="91425" tIns="91425" rIns="91425" bIns="91425" anchor="t" anchorCtr="0">
            <a:spAutoFit/>
          </a:bodyPr>
          <a:lstStyle/>
          <a:p>
            <a:pPr lvl="0"/>
            <a:r>
              <a:rPr lang="en-IN" sz="2300" b="1" dirty="0">
                <a:solidFill>
                  <a:srgbClr val="00A4B6"/>
                </a:solidFill>
                <a:latin typeface="Proxima Nova"/>
                <a:ea typeface="Proxima Nova"/>
                <a:cs typeface="Proxima Nova"/>
                <a:sym typeface="Proxima Nova"/>
              </a:rPr>
              <a:t>Outline</a:t>
            </a:r>
            <a:endParaRPr sz="2300" b="1" dirty="0">
              <a:solidFill>
                <a:srgbClr val="00A4B6"/>
              </a:solidFill>
              <a:latin typeface="Proxima Nova"/>
              <a:ea typeface="Proxima Nova"/>
              <a:cs typeface="Proxima Nova"/>
              <a:sym typeface="Proxima Nova"/>
            </a:endParaRPr>
          </a:p>
        </p:txBody>
      </p:sp>
      <p:sp>
        <p:nvSpPr>
          <p:cNvPr id="71" name="Google Shape;71;p15"/>
          <p:cNvSpPr txBox="1"/>
          <p:nvPr/>
        </p:nvSpPr>
        <p:spPr>
          <a:xfrm>
            <a:off x="184936" y="724875"/>
            <a:ext cx="8820000" cy="3508623"/>
          </a:xfrm>
          <a:prstGeom prst="rect">
            <a:avLst/>
          </a:prstGeom>
          <a:noFill/>
          <a:ln>
            <a:noFill/>
          </a:ln>
        </p:spPr>
        <p:txBody>
          <a:bodyPr spcFirstLastPara="1" wrap="square" lIns="91425" tIns="91425" rIns="91425" bIns="91425" anchor="t" anchorCtr="0">
            <a:spAutoFit/>
          </a:bodyPr>
          <a:lstStyle/>
          <a:p>
            <a:pPr marL="285750" lvl="2" indent="-285750">
              <a:buFont typeface="Arial" panose="020B0604020202020204" pitchFamily="34" charset="0"/>
              <a:buChar char="•"/>
            </a:pPr>
            <a:r>
              <a:rPr lang="en-IN" sz="1800" b="0" i="0" u="none" strike="noStrike" baseline="0" dirty="0">
                <a:latin typeface="Cambria" panose="02040503050406030204" pitchFamily="18" charset="0"/>
              </a:rPr>
              <a:t>Network Layer Functionalities</a:t>
            </a:r>
          </a:p>
          <a:p>
            <a:pPr marL="285750" lvl="2" indent="-285750">
              <a:buFont typeface="Arial" panose="020B0604020202020204" pitchFamily="34" charset="0"/>
              <a:buChar char="•"/>
            </a:pPr>
            <a:r>
              <a:rPr lang="en-IN" sz="1800" dirty="0">
                <a:latin typeface="Cambria" panose="02040503050406030204" pitchFamily="18" charset="0"/>
              </a:rPr>
              <a:t>Network layer design issues</a:t>
            </a:r>
          </a:p>
          <a:p>
            <a:pPr marL="285750" lvl="2" indent="-285750">
              <a:buFont typeface="Arial" panose="020B0604020202020204" pitchFamily="34" charset="0"/>
              <a:buChar char="•"/>
            </a:pPr>
            <a:r>
              <a:rPr lang="en-IN" sz="1800" b="0" i="0" u="none" strike="noStrike" baseline="0" dirty="0">
                <a:latin typeface="Cambria" panose="02040503050406030204" pitchFamily="18" charset="0"/>
              </a:rPr>
              <a:t>IP Address and Subnetting</a:t>
            </a:r>
          </a:p>
          <a:p>
            <a:pPr marL="285750" lvl="2" indent="-285750">
              <a:buFont typeface="Arial" panose="020B0604020202020204" pitchFamily="34" charset="0"/>
              <a:buChar char="•"/>
            </a:pPr>
            <a:r>
              <a:rPr lang="en-IN" sz="1800" dirty="0">
                <a:latin typeface="Cambria" panose="02040503050406030204" pitchFamily="18" charset="0"/>
              </a:rPr>
              <a:t>IPv4 Header</a:t>
            </a:r>
            <a:endParaRPr lang="en-IN" sz="1800" b="0" i="0" u="none" strike="noStrike" baseline="0" dirty="0">
              <a:latin typeface="Cambria" panose="02040503050406030204" pitchFamily="18" charset="0"/>
            </a:endParaRPr>
          </a:p>
          <a:p>
            <a:pPr marL="285750" lvl="2" indent="-285750">
              <a:buFont typeface="Arial" panose="020B0604020202020204" pitchFamily="34" charset="0"/>
              <a:buChar char="•"/>
            </a:pPr>
            <a:r>
              <a:rPr lang="en-IN" sz="1800" b="0" i="0" u="none" strike="noStrike" baseline="0" dirty="0">
                <a:latin typeface="Cambria" panose="02040503050406030204" pitchFamily="18" charset="0"/>
              </a:rPr>
              <a:t>Unicast Routing &amp; </a:t>
            </a:r>
            <a:r>
              <a:rPr lang="en-IN" sz="1800" dirty="0">
                <a:latin typeface="Cambria" panose="02040503050406030204" pitchFamily="18" charset="0"/>
              </a:rPr>
              <a:t>Multicast Routing</a:t>
            </a:r>
          </a:p>
          <a:p>
            <a:pPr marL="285750" lvl="2" indent="-285750">
              <a:buFont typeface="Arial" panose="020B0604020202020204" pitchFamily="34" charset="0"/>
              <a:buChar char="•"/>
            </a:pPr>
            <a:r>
              <a:rPr lang="en-IN" sz="1800" dirty="0">
                <a:latin typeface="Cambria" panose="02040503050406030204" pitchFamily="18" charset="0"/>
              </a:rPr>
              <a:t>Classification of Unicast Routing</a:t>
            </a:r>
          </a:p>
          <a:p>
            <a:pPr marL="285750" lvl="2" indent="-285750">
              <a:buFont typeface="Arial" panose="020B0604020202020204" pitchFamily="34" charset="0"/>
              <a:buChar char="•"/>
            </a:pPr>
            <a:r>
              <a:rPr lang="en-IN" sz="1800" dirty="0">
                <a:latin typeface="Cambria" panose="02040503050406030204" pitchFamily="18" charset="0"/>
              </a:rPr>
              <a:t>Intradomain Routing</a:t>
            </a:r>
          </a:p>
          <a:p>
            <a:pPr marL="536575" lvl="2" indent="-285750">
              <a:buFont typeface="Wingdings" panose="05000000000000000000" pitchFamily="2" charset="2"/>
              <a:buChar char="ü"/>
            </a:pPr>
            <a:r>
              <a:rPr lang="en-IN" sz="1800" b="0" i="0" u="none" strike="noStrike" baseline="0" dirty="0">
                <a:latin typeface="Cambria" panose="02040503050406030204" pitchFamily="18" charset="0"/>
              </a:rPr>
              <a:t>Distance</a:t>
            </a:r>
            <a:r>
              <a:rPr lang="en-IN" sz="1800" b="0" i="0" u="none" strike="noStrike" dirty="0">
                <a:latin typeface="Cambria" panose="02040503050406030204" pitchFamily="18" charset="0"/>
              </a:rPr>
              <a:t> Vector Routing (RIP)</a:t>
            </a:r>
          </a:p>
          <a:p>
            <a:pPr marL="536575" lvl="2" indent="-285750">
              <a:buFont typeface="Wingdings" panose="05000000000000000000" pitchFamily="2" charset="2"/>
              <a:buChar char="ü"/>
            </a:pPr>
            <a:r>
              <a:rPr lang="en-IN" sz="1800" baseline="0" dirty="0">
                <a:latin typeface="Cambria" panose="02040503050406030204" pitchFamily="18" charset="0"/>
              </a:rPr>
              <a:t>Link</a:t>
            </a:r>
            <a:r>
              <a:rPr lang="en-IN" sz="1800" dirty="0">
                <a:latin typeface="Cambria" panose="02040503050406030204" pitchFamily="18" charset="0"/>
              </a:rPr>
              <a:t> State Routing (</a:t>
            </a:r>
            <a:r>
              <a:rPr lang="en-IN" sz="1800" b="0" i="0" u="none" strike="noStrike" baseline="0" dirty="0">
                <a:latin typeface="Cambria" panose="02040503050406030204" pitchFamily="18" charset="0"/>
              </a:rPr>
              <a:t>OSPF)</a:t>
            </a:r>
          </a:p>
          <a:p>
            <a:pPr marL="285750" lvl="2" indent="-285750">
              <a:buFont typeface="Arial" panose="020B0604020202020204" pitchFamily="34" charset="0"/>
              <a:buChar char="•"/>
            </a:pPr>
            <a:r>
              <a:rPr lang="en-IN" sz="1800" dirty="0">
                <a:latin typeface="Cambria" panose="02040503050406030204" pitchFamily="18" charset="0"/>
              </a:rPr>
              <a:t>Interdomain Routing</a:t>
            </a:r>
          </a:p>
          <a:p>
            <a:pPr marL="536575" lvl="2" indent="-285750">
              <a:buFont typeface="Wingdings" panose="05000000000000000000" pitchFamily="2" charset="2"/>
              <a:buChar char="ü"/>
            </a:pPr>
            <a:r>
              <a:rPr lang="en-IN" sz="1800" dirty="0">
                <a:latin typeface="Cambria" panose="02040503050406030204" pitchFamily="18" charset="0"/>
              </a:rPr>
              <a:t>Path Vector Routing (BGP)</a:t>
            </a:r>
          </a:p>
          <a:p>
            <a:pPr marL="285750" lvl="2" indent="-285750">
              <a:buFont typeface="Arial" panose="020B0604020202020204" pitchFamily="34" charset="0"/>
              <a:buChar char="•"/>
            </a:pPr>
            <a:r>
              <a:rPr lang="en-IN" sz="1800" dirty="0" smtClean="0">
                <a:latin typeface="Cambria" panose="02040503050406030204" pitchFamily="18" charset="0"/>
              </a:rPr>
              <a:t>EIGRP(</a:t>
            </a:r>
            <a:r>
              <a:rPr lang="en-US" sz="1800" b="1" dirty="0" smtClean="0">
                <a:latin typeface="Cambria" panose="02040503050406030204" pitchFamily="18" charset="0"/>
                <a:ea typeface="Cambria" panose="02040503050406030204" pitchFamily="18" charset="0"/>
              </a:rPr>
              <a:t>E</a:t>
            </a:r>
            <a:r>
              <a:rPr lang="en-US" sz="1800" dirty="0" smtClean="0">
                <a:latin typeface="Cambria" panose="02040503050406030204" pitchFamily="18" charset="0"/>
                <a:ea typeface="Cambria" panose="02040503050406030204" pitchFamily="18" charset="0"/>
              </a:rPr>
              <a:t>nhanced </a:t>
            </a:r>
            <a:r>
              <a:rPr lang="en-US" sz="1800" b="1" dirty="0" smtClean="0">
                <a:latin typeface="Cambria" panose="02040503050406030204" pitchFamily="18" charset="0"/>
                <a:ea typeface="Cambria" panose="02040503050406030204" pitchFamily="18" charset="0"/>
              </a:rPr>
              <a:t>I</a:t>
            </a:r>
            <a:r>
              <a:rPr lang="en-US" sz="1800" dirty="0" smtClean="0">
                <a:latin typeface="Cambria" panose="02040503050406030204" pitchFamily="18" charset="0"/>
                <a:ea typeface="Cambria" panose="02040503050406030204" pitchFamily="18" charset="0"/>
              </a:rPr>
              <a:t>nterior </a:t>
            </a:r>
            <a:r>
              <a:rPr lang="en-US" sz="1800" b="1" dirty="0" smtClean="0">
                <a:latin typeface="Cambria" panose="02040503050406030204" pitchFamily="18" charset="0"/>
                <a:ea typeface="Cambria" panose="02040503050406030204" pitchFamily="18" charset="0"/>
              </a:rPr>
              <a:t>G</a:t>
            </a:r>
            <a:r>
              <a:rPr lang="en-US" sz="1800" dirty="0" smtClean="0">
                <a:latin typeface="Cambria" panose="02040503050406030204" pitchFamily="18" charset="0"/>
                <a:ea typeface="Cambria" panose="02040503050406030204" pitchFamily="18" charset="0"/>
              </a:rPr>
              <a:t>ateway </a:t>
            </a:r>
            <a:r>
              <a:rPr lang="en-US" sz="1800" b="1" dirty="0" smtClean="0">
                <a:latin typeface="Cambria" panose="02040503050406030204" pitchFamily="18" charset="0"/>
                <a:ea typeface="Cambria" panose="02040503050406030204" pitchFamily="18" charset="0"/>
              </a:rPr>
              <a:t>R</a:t>
            </a:r>
            <a:r>
              <a:rPr lang="en-US" sz="1800" dirty="0" smtClean="0">
                <a:latin typeface="Cambria" panose="02040503050406030204" pitchFamily="18" charset="0"/>
                <a:ea typeface="Cambria" panose="02040503050406030204" pitchFamily="18" charset="0"/>
              </a:rPr>
              <a:t>outing </a:t>
            </a:r>
            <a:r>
              <a:rPr lang="en-US" sz="1800" b="1" dirty="0" smtClean="0">
                <a:latin typeface="Cambria" panose="02040503050406030204" pitchFamily="18" charset="0"/>
                <a:ea typeface="Cambria" panose="02040503050406030204" pitchFamily="18" charset="0"/>
              </a:rPr>
              <a:t>P</a:t>
            </a:r>
            <a:r>
              <a:rPr lang="en-US" sz="1800" dirty="0" smtClean="0">
                <a:latin typeface="Cambria" panose="02040503050406030204" pitchFamily="18" charset="0"/>
                <a:ea typeface="Cambria" panose="02040503050406030204" pitchFamily="18" charset="0"/>
              </a:rPr>
              <a:t>rotocol)</a:t>
            </a:r>
            <a:endParaRPr lang="en-IN" sz="1800" b="0" i="0" u="none" strike="noStrike" baseline="0" dirty="0">
              <a:latin typeface="Cambria" panose="02040503050406030204" pitchFamily="18" charset="0"/>
            </a:endParaRPr>
          </a:p>
        </p:txBody>
      </p:sp>
    </p:spTree>
    <p:extLst>
      <p:ext uri="{BB962C8B-B14F-4D97-AF65-F5344CB8AC3E}">
        <p14:creationId xmlns:p14="http://schemas.microsoft.com/office/powerpoint/2010/main" val="349204019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038" y="4750"/>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15905" y="-4775"/>
            <a:ext cx="9151418" cy="5143500"/>
          </a:xfrm>
          <a:prstGeom prst="rect">
            <a:avLst/>
          </a:prstGeom>
          <a:noFill/>
          <a:ln>
            <a:noFill/>
          </a:ln>
        </p:spPr>
      </p:pic>
      <p:pic>
        <p:nvPicPr>
          <p:cNvPr id="68" name="Google Shape;68;p15"/>
          <p:cNvPicPr preferRelativeResize="0"/>
          <p:nvPr/>
        </p:nvPicPr>
        <p:blipFill>
          <a:blip r:embed="rId5">
            <a:alphaModFix/>
          </a:blip>
          <a:stretch>
            <a:fillRect/>
          </a:stretch>
        </p:blipFill>
        <p:spPr>
          <a:xfrm>
            <a:off x="7363438" y="148588"/>
            <a:ext cx="1495425" cy="371475"/>
          </a:xfrm>
          <a:prstGeom prst="rect">
            <a:avLst/>
          </a:prstGeom>
          <a:noFill/>
          <a:ln>
            <a:noFill/>
          </a:ln>
        </p:spPr>
      </p:pic>
      <p:sp>
        <p:nvSpPr>
          <p:cNvPr id="69" name="Google Shape;69;p15"/>
          <p:cNvSpPr txBox="1"/>
          <p:nvPr/>
        </p:nvSpPr>
        <p:spPr>
          <a:xfrm>
            <a:off x="184936" y="95413"/>
            <a:ext cx="7200000" cy="540000"/>
          </a:xfrm>
          <a:prstGeom prst="rect">
            <a:avLst/>
          </a:prstGeom>
          <a:noFill/>
          <a:ln>
            <a:noFill/>
          </a:ln>
        </p:spPr>
        <p:txBody>
          <a:bodyPr spcFirstLastPara="1" wrap="square" lIns="91425" tIns="91425" rIns="91425" bIns="91425" anchor="t" anchorCtr="0">
            <a:spAutoFit/>
          </a:bodyPr>
          <a:lstStyle/>
          <a:p>
            <a:pPr lvl="0"/>
            <a:r>
              <a:rPr lang="en-US" sz="2300" dirty="0">
                <a:solidFill>
                  <a:srgbClr val="00A4B6"/>
                </a:solidFill>
                <a:latin typeface="Cambria" panose="02040503050406030204" pitchFamily="18" charset="0"/>
                <a:ea typeface="Cambria" panose="02040503050406030204" pitchFamily="18" charset="0"/>
                <a:cs typeface="Proxima Nova"/>
                <a:sym typeface="Proxima Nova"/>
              </a:rPr>
              <a:t>Classification of Unicast Routing Protocol</a:t>
            </a:r>
          </a:p>
        </p:txBody>
      </p:sp>
      <p:sp>
        <p:nvSpPr>
          <p:cNvPr id="71" name="Google Shape;71;p15"/>
          <p:cNvSpPr txBox="1"/>
          <p:nvPr/>
        </p:nvSpPr>
        <p:spPr>
          <a:xfrm>
            <a:off x="127220" y="647358"/>
            <a:ext cx="3909355" cy="2015906"/>
          </a:xfrm>
          <a:prstGeom prst="rect">
            <a:avLst/>
          </a:prstGeom>
          <a:noFill/>
          <a:ln>
            <a:noFill/>
          </a:ln>
        </p:spPr>
        <p:txBody>
          <a:bodyPr spcFirstLastPara="1" wrap="square" lIns="91425" tIns="91425" rIns="91425" bIns="91425" anchor="t" anchorCtr="0">
            <a:spAutoFit/>
          </a:bodyPr>
          <a:lstStyle/>
          <a:p>
            <a:pPr marL="271463" lvl="2" indent="-200025" algn="just">
              <a:buFont typeface="Arial" panose="020B0604020202020204" pitchFamily="34" charset="0"/>
              <a:buChar char="•"/>
            </a:pPr>
            <a:r>
              <a:rPr lang="en-US" sz="1700" dirty="0">
                <a:latin typeface="Cambria" panose="02040503050406030204" pitchFamily="18" charset="0"/>
                <a:ea typeface="Cambria" panose="02040503050406030204" pitchFamily="18" charset="0"/>
              </a:rPr>
              <a:t>Routing inside an autonomous system is referred to as </a:t>
            </a:r>
            <a:r>
              <a:rPr lang="en-US" sz="1700" i="1"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intra-domain</a:t>
            </a:r>
            <a:r>
              <a:rPr lang="en-US" sz="1700" dirty="0">
                <a:latin typeface="Cambria" panose="02040503050406030204" pitchFamily="18" charset="0"/>
                <a:ea typeface="Cambria" panose="02040503050406030204" pitchFamily="18" charset="0"/>
              </a:rPr>
              <a:t> routing.</a:t>
            </a:r>
          </a:p>
          <a:p>
            <a:pPr marL="271463" lvl="2" indent="-200025" algn="just">
              <a:buFont typeface="Arial" panose="020B0604020202020204" pitchFamily="34" charset="0"/>
              <a:buChar char="•"/>
            </a:pPr>
            <a:endParaRPr lang="en-US" sz="1700" dirty="0">
              <a:latin typeface="Cambria" panose="02040503050406030204" pitchFamily="18" charset="0"/>
              <a:ea typeface="Cambria" panose="02040503050406030204" pitchFamily="18" charset="0"/>
            </a:endParaRPr>
          </a:p>
          <a:p>
            <a:pPr marL="271463" lvl="2" indent="-200025" algn="just">
              <a:buFont typeface="Arial" panose="020B0604020202020204" pitchFamily="34" charset="0"/>
              <a:buChar char="•"/>
            </a:pPr>
            <a:r>
              <a:rPr lang="en-US" sz="1700" dirty="0">
                <a:latin typeface="Cambria" panose="02040503050406030204" pitchFamily="18" charset="0"/>
                <a:ea typeface="Cambria" panose="02040503050406030204" pitchFamily="18" charset="0"/>
              </a:rPr>
              <a:t>Routing between autonomous system is referred to as </a:t>
            </a:r>
            <a:r>
              <a:rPr lang="en-US" sz="1700" i="1"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inter-domain</a:t>
            </a:r>
            <a:r>
              <a:rPr lang="en-US" sz="1700" dirty="0">
                <a:latin typeface="Cambria" panose="02040503050406030204" pitchFamily="18" charset="0"/>
                <a:ea typeface="Cambria" panose="02040503050406030204" pitchFamily="18" charset="0"/>
              </a:rPr>
              <a:t> routing.</a:t>
            </a:r>
          </a:p>
        </p:txBody>
      </p:sp>
      <p:pic>
        <p:nvPicPr>
          <p:cNvPr id="3" name="Content Placeholder 6">
            <a:extLst>
              <a:ext uri="{FF2B5EF4-FFF2-40B4-BE49-F238E27FC236}">
                <a16:creationId xmlns:a16="http://schemas.microsoft.com/office/drawing/2014/main" id="{7D2E4533-2F72-37AC-EDD0-8D94877A0447}"/>
              </a:ext>
            </a:extLst>
          </p:cNvPr>
          <p:cNvPicPr>
            <a:picLocks/>
          </p:cNvPicPr>
          <p:nvPr/>
        </p:nvPicPr>
        <p:blipFill>
          <a:blip r:embed="rId6"/>
          <a:srcRect/>
          <a:stretch>
            <a:fillRect/>
          </a:stretch>
        </p:blipFill>
        <p:spPr bwMode="auto">
          <a:xfrm>
            <a:off x="4155310" y="709468"/>
            <a:ext cx="4861469" cy="2255626"/>
          </a:xfrm>
          <a:prstGeom prst="rect">
            <a:avLst/>
          </a:prstGeom>
          <a:noFill/>
          <a:ln w="9525">
            <a:noFill/>
            <a:miter lim="800000"/>
            <a:headEnd/>
            <a:tailEnd/>
          </a:ln>
        </p:spPr>
      </p:pic>
      <p:pic>
        <p:nvPicPr>
          <p:cNvPr id="4" name="Picture 3">
            <a:extLst>
              <a:ext uri="{FF2B5EF4-FFF2-40B4-BE49-F238E27FC236}">
                <a16:creationId xmlns:a16="http://schemas.microsoft.com/office/drawing/2014/main" id="{1A317D91-5430-4F7E-E099-159BB83E0C9E}"/>
              </a:ext>
            </a:extLst>
          </p:cNvPr>
          <p:cNvPicPr/>
          <p:nvPr/>
        </p:nvPicPr>
        <p:blipFill>
          <a:blip r:embed="rId7"/>
          <a:srcRect/>
          <a:stretch>
            <a:fillRect/>
          </a:stretch>
        </p:blipFill>
        <p:spPr bwMode="auto">
          <a:xfrm>
            <a:off x="184936" y="2977039"/>
            <a:ext cx="4717143" cy="2071048"/>
          </a:xfrm>
          <a:prstGeom prst="rect">
            <a:avLst/>
          </a:prstGeom>
          <a:noFill/>
          <a:ln w="9525">
            <a:noFill/>
            <a:miter lim="800000"/>
            <a:headEnd/>
            <a:tailEnd/>
          </a:ln>
        </p:spPr>
      </p:pic>
      <p:sp>
        <p:nvSpPr>
          <p:cNvPr id="2" name="TextBox 1"/>
          <p:cNvSpPr txBox="1"/>
          <p:nvPr/>
        </p:nvSpPr>
        <p:spPr>
          <a:xfrm>
            <a:off x="5085976" y="3106445"/>
            <a:ext cx="3573281" cy="1061829"/>
          </a:xfrm>
          <a:prstGeom prst="rect">
            <a:avLst/>
          </a:prstGeom>
          <a:noFill/>
        </p:spPr>
        <p:txBody>
          <a:bodyPr wrap="square" rtlCol="0">
            <a:spAutoFit/>
          </a:bodyPr>
          <a:lstStyle/>
          <a:p>
            <a:pPr algn="just">
              <a:lnSpc>
                <a:spcPct val="150000"/>
              </a:lnSpc>
            </a:pPr>
            <a:r>
              <a:rPr lang="en-US" b="1" dirty="0" smtClean="0"/>
              <a:t>RIP: </a:t>
            </a:r>
            <a:r>
              <a:rPr lang="en-US" dirty="0" smtClean="0"/>
              <a:t>Routing Information Protocol</a:t>
            </a:r>
          </a:p>
          <a:p>
            <a:pPr algn="just">
              <a:lnSpc>
                <a:spcPct val="150000"/>
              </a:lnSpc>
            </a:pPr>
            <a:r>
              <a:rPr lang="en-US" b="1" dirty="0" smtClean="0"/>
              <a:t>OSPF: </a:t>
            </a:r>
            <a:r>
              <a:rPr lang="en-US" dirty="0" smtClean="0"/>
              <a:t>Open Shortest Path First</a:t>
            </a:r>
          </a:p>
          <a:p>
            <a:pPr algn="just">
              <a:lnSpc>
                <a:spcPct val="150000"/>
              </a:lnSpc>
            </a:pPr>
            <a:r>
              <a:rPr lang="en-US" b="1" dirty="0" smtClean="0"/>
              <a:t>BGP:</a:t>
            </a:r>
            <a:r>
              <a:rPr lang="en-US" dirty="0" smtClean="0"/>
              <a:t> Border Gateway Protocol</a:t>
            </a:r>
            <a:endParaRPr lang="en-IN" dirty="0"/>
          </a:p>
        </p:txBody>
      </p:sp>
    </p:spTree>
    <p:extLst>
      <p:ext uri="{BB962C8B-B14F-4D97-AF65-F5344CB8AC3E}">
        <p14:creationId xmlns:p14="http://schemas.microsoft.com/office/powerpoint/2010/main" val="97810806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pic>
        <p:nvPicPr>
          <p:cNvPr id="219" name="Google Shape;219;p26"/>
          <p:cNvPicPr preferRelativeResize="0"/>
          <p:nvPr/>
        </p:nvPicPr>
        <p:blipFill>
          <a:blip r:embed="rId3">
            <a:alphaModFix/>
          </a:blip>
          <a:stretch>
            <a:fillRect/>
          </a:stretch>
        </p:blipFill>
        <p:spPr>
          <a:xfrm>
            <a:off x="0" y="0"/>
            <a:ext cx="9144000" cy="5139333"/>
          </a:xfrm>
          <a:prstGeom prst="rect">
            <a:avLst/>
          </a:prstGeom>
          <a:noFill/>
          <a:ln>
            <a:noFill/>
          </a:ln>
        </p:spPr>
      </p:pic>
      <p:pic>
        <p:nvPicPr>
          <p:cNvPr id="220" name="Google Shape;220;p26"/>
          <p:cNvPicPr preferRelativeResize="0"/>
          <p:nvPr/>
        </p:nvPicPr>
        <p:blipFill>
          <a:blip r:embed="rId4">
            <a:alphaModFix/>
          </a:blip>
          <a:stretch>
            <a:fillRect/>
          </a:stretch>
        </p:blipFill>
        <p:spPr>
          <a:xfrm>
            <a:off x="4763" y="4750"/>
            <a:ext cx="9134475" cy="5133975"/>
          </a:xfrm>
          <a:prstGeom prst="rect">
            <a:avLst/>
          </a:prstGeom>
          <a:noFill/>
          <a:ln>
            <a:noFill/>
          </a:ln>
        </p:spPr>
      </p:pic>
      <p:sp>
        <p:nvSpPr>
          <p:cNvPr id="221" name="Google Shape;221;p26"/>
          <p:cNvSpPr txBox="1"/>
          <p:nvPr/>
        </p:nvSpPr>
        <p:spPr>
          <a:xfrm>
            <a:off x="312077" y="880252"/>
            <a:ext cx="6023410" cy="2154406"/>
          </a:xfrm>
          <a:prstGeom prst="rect">
            <a:avLst/>
          </a:prstGeom>
          <a:noFill/>
          <a:ln>
            <a:noFill/>
          </a:ln>
        </p:spPr>
        <p:txBody>
          <a:bodyPr spcFirstLastPara="1" wrap="square" lIns="91425" tIns="91425" rIns="91425" bIns="91425" anchor="t" anchorCtr="0">
            <a:spAutoFit/>
          </a:bodyPr>
          <a:lstStyle/>
          <a:p>
            <a:pPr lvl="0"/>
            <a:r>
              <a:rPr lang="en-IN" sz="4000" b="1" dirty="0">
                <a:solidFill>
                  <a:schemeClr val="dk2"/>
                </a:solidFill>
                <a:latin typeface="Proxima Nova"/>
                <a:ea typeface="Proxima Nova"/>
                <a:cs typeface="Proxima Nova"/>
                <a:sym typeface="Proxima Nova"/>
              </a:rPr>
              <a:t>Intradomain Routing Protocol</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IN" sz="2400" b="0" i="0" u="none" strike="noStrike" kern="0" cap="none" spc="0" normalizeH="0" baseline="0" noProof="0" dirty="0">
                <a:ln>
                  <a:noFill/>
                </a:ln>
                <a:solidFill>
                  <a:srgbClr val="595959"/>
                </a:solidFill>
                <a:effectLst/>
                <a:uLnTx/>
                <a:uFillTx/>
                <a:latin typeface="Cambria" panose="02040503050406030204" pitchFamily="18" charset="0"/>
                <a:ea typeface="Cambria" panose="02040503050406030204" pitchFamily="18" charset="0"/>
                <a:cs typeface="Proxima Nova"/>
                <a:sym typeface="Proxima Nova"/>
              </a:rPr>
              <a:t>Distance Vector Routing (RIP)</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IN" sz="2400" b="0" i="0" u="none" strike="noStrike" kern="0" cap="none" spc="0" normalizeH="0" baseline="0" noProof="0" dirty="0">
                <a:ln>
                  <a:noFill/>
                </a:ln>
                <a:solidFill>
                  <a:srgbClr val="595959"/>
                </a:solidFill>
                <a:effectLst/>
                <a:uLnTx/>
                <a:uFillTx/>
                <a:latin typeface="Cambria" panose="02040503050406030204" pitchFamily="18" charset="0"/>
                <a:ea typeface="Cambria" panose="02040503050406030204" pitchFamily="18" charset="0"/>
                <a:cs typeface="Proxima Nova"/>
                <a:sym typeface="Proxima Nova"/>
              </a:rPr>
              <a:t>Link State Routing (OSPF)</a:t>
            </a:r>
          </a:p>
        </p:txBody>
      </p:sp>
      <p:pic>
        <p:nvPicPr>
          <p:cNvPr id="225" name="Google Shape;225;p26"/>
          <p:cNvPicPr preferRelativeResize="0"/>
          <p:nvPr/>
        </p:nvPicPr>
        <p:blipFill>
          <a:blip r:embed="rId5">
            <a:alphaModFix/>
          </a:blip>
          <a:stretch>
            <a:fillRect/>
          </a:stretch>
        </p:blipFill>
        <p:spPr>
          <a:xfrm>
            <a:off x="7363438" y="148588"/>
            <a:ext cx="1495425" cy="371475"/>
          </a:xfrm>
          <a:prstGeom prst="rect">
            <a:avLst/>
          </a:prstGeom>
          <a:noFill/>
          <a:ln>
            <a:noFill/>
          </a:ln>
        </p:spPr>
      </p:pic>
    </p:spTree>
    <p:extLst>
      <p:ext uri="{BB962C8B-B14F-4D97-AF65-F5344CB8AC3E}">
        <p14:creationId xmlns:p14="http://schemas.microsoft.com/office/powerpoint/2010/main" val="401655254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pic>
        <p:nvPicPr>
          <p:cNvPr id="219" name="Google Shape;219;p26"/>
          <p:cNvPicPr preferRelativeResize="0"/>
          <p:nvPr/>
        </p:nvPicPr>
        <p:blipFill>
          <a:blip r:embed="rId3">
            <a:alphaModFix/>
          </a:blip>
          <a:stretch>
            <a:fillRect/>
          </a:stretch>
        </p:blipFill>
        <p:spPr>
          <a:xfrm>
            <a:off x="0" y="0"/>
            <a:ext cx="9144000" cy="5139333"/>
          </a:xfrm>
          <a:prstGeom prst="rect">
            <a:avLst/>
          </a:prstGeom>
          <a:noFill/>
          <a:ln>
            <a:noFill/>
          </a:ln>
        </p:spPr>
      </p:pic>
      <p:pic>
        <p:nvPicPr>
          <p:cNvPr id="220" name="Google Shape;220;p26"/>
          <p:cNvPicPr preferRelativeResize="0"/>
          <p:nvPr/>
        </p:nvPicPr>
        <p:blipFill>
          <a:blip r:embed="rId4">
            <a:alphaModFix/>
          </a:blip>
          <a:stretch>
            <a:fillRect/>
          </a:stretch>
        </p:blipFill>
        <p:spPr>
          <a:xfrm>
            <a:off x="4763" y="4750"/>
            <a:ext cx="9134475" cy="5133975"/>
          </a:xfrm>
          <a:prstGeom prst="rect">
            <a:avLst/>
          </a:prstGeom>
          <a:noFill/>
          <a:ln>
            <a:noFill/>
          </a:ln>
        </p:spPr>
      </p:pic>
      <p:sp>
        <p:nvSpPr>
          <p:cNvPr id="221" name="Google Shape;221;p26"/>
          <p:cNvSpPr txBox="1"/>
          <p:nvPr/>
        </p:nvSpPr>
        <p:spPr>
          <a:xfrm>
            <a:off x="312077" y="880252"/>
            <a:ext cx="6023410" cy="1415742"/>
          </a:xfrm>
          <a:prstGeom prst="rect">
            <a:avLst/>
          </a:prstGeom>
          <a:noFill/>
          <a:ln>
            <a:noFill/>
          </a:ln>
        </p:spPr>
        <p:txBody>
          <a:bodyPr spcFirstLastPara="1" wrap="square" lIns="91425" tIns="91425" rIns="91425" bIns="91425" anchor="t" anchorCtr="0">
            <a:spAutoFit/>
          </a:bodyPr>
          <a:lstStyle/>
          <a:p>
            <a:pPr lvl="0"/>
            <a:r>
              <a:rPr lang="en-IN" sz="4000" b="1" dirty="0">
                <a:solidFill>
                  <a:schemeClr val="dk2"/>
                </a:solidFill>
                <a:latin typeface="Proxima Nova"/>
                <a:ea typeface="Proxima Nova"/>
                <a:cs typeface="Proxima Nova"/>
                <a:sym typeface="Proxima Nova"/>
              </a:rPr>
              <a:t>Distance Vector Routing (RIP)</a:t>
            </a:r>
          </a:p>
        </p:txBody>
      </p:sp>
      <p:pic>
        <p:nvPicPr>
          <p:cNvPr id="225" name="Google Shape;225;p26"/>
          <p:cNvPicPr preferRelativeResize="0"/>
          <p:nvPr/>
        </p:nvPicPr>
        <p:blipFill>
          <a:blip r:embed="rId5">
            <a:alphaModFix/>
          </a:blip>
          <a:stretch>
            <a:fillRect/>
          </a:stretch>
        </p:blipFill>
        <p:spPr>
          <a:xfrm>
            <a:off x="7363438" y="148588"/>
            <a:ext cx="1495425" cy="371475"/>
          </a:xfrm>
          <a:prstGeom prst="rect">
            <a:avLst/>
          </a:prstGeom>
          <a:noFill/>
          <a:ln>
            <a:noFill/>
          </a:ln>
        </p:spPr>
      </p:pic>
    </p:spTree>
    <p:extLst>
      <p:ext uri="{BB962C8B-B14F-4D97-AF65-F5344CB8AC3E}">
        <p14:creationId xmlns:p14="http://schemas.microsoft.com/office/powerpoint/2010/main" val="239678276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038" y="4750"/>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pic>
        <p:nvPicPr>
          <p:cNvPr id="68" name="Google Shape;68;p15"/>
          <p:cNvPicPr preferRelativeResize="0"/>
          <p:nvPr/>
        </p:nvPicPr>
        <p:blipFill>
          <a:blip r:embed="rId5">
            <a:alphaModFix/>
          </a:blip>
          <a:stretch>
            <a:fillRect/>
          </a:stretch>
        </p:blipFill>
        <p:spPr>
          <a:xfrm>
            <a:off x="7363438" y="148588"/>
            <a:ext cx="1495425" cy="371475"/>
          </a:xfrm>
          <a:prstGeom prst="rect">
            <a:avLst/>
          </a:prstGeom>
          <a:noFill/>
          <a:ln>
            <a:noFill/>
          </a:ln>
        </p:spPr>
      </p:pic>
      <p:sp>
        <p:nvSpPr>
          <p:cNvPr id="69" name="Google Shape;69;p15"/>
          <p:cNvSpPr txBox="1"/>
          <p:nvPr/>
        </p:nvSpPr>
        <p:spPr>
          <a:xfrm>
            <a:off x="184936" y="95413"/>
            <a:ext cx="7200000" cy="540000"/>
          </a:xfrm>
          <a:prstGeom prst="rect">
            <a:avLst/>
          </a:prstGeom>
          <a:noFill/>
          <a:ln>
            <a:noFill/>
          </a:ln>
        </p:spPr>
        <p:txBody>
          <a:bodyPr spcFirstLastPara="1" wrap="square" lIns="91425" tIns="91425" rIns="91425" bIns="91425" anchor="t" anchorCtr="0">
            <a:spAutoFit/>
          </a:bodyPr>
          <a:lstStyle/>
          <a:p>
            <a:pPr lvl="0"/>
            <a:r>
              <a:rPr lang="en-US" sz="2300" dirty="0">
                <a:solidFill>
                  <a:srgbClr val="00A4B6"/>
                </a:solidFill>
                <a:latin typeface="Cambria" panose="02040503050406030204" pitchFamily="18" charset="0"/>
                <a:ea typeface="Cambria" panose="02040503050406030204" pitchFamily="18" charset="0"/>
                <a:cs typeface="Proxima Nova"/>
                <a:sym typeface="Proxima Nova"/>
              </a:rPr>
              <a:t>Distance Vector Routing</a:t>
            </a:r>
          </a:p>
        </p:txBody>
      </p:sp>
      <p:sp>
        <p:nvSpPr>
          <p:cNvPr id="71" name="Google Shape;71;p15"/>
          <p:cNvSpPr txBox="1"/>
          <p:nvPr/>
        </p:nvSpPr>
        <p:spPr>
          <a:xfrm>
            <a:off x="127221" y="647358"/>
            <a:ext cx="8893408" cy="4108787"/>
          </a:xfrm>
          <a:prstGeom prst="rect">
            <a:avLst/>
          </a:prstGeom>
          <a:noFill/>
          <a:ln>
            <a:noFill/>
          </a:ln>
        </p:spPr>
        <p:txBody>
          <a:bodyPr spcFirstLastPara="1" wrap="square" lIns="91425" tIns="91425" rIns="91425" bIns="91425" anchor="t" anchorCtr="0">
            <a:spAutoFit/>
          </a:bodyPr>
          <a:lstStyle/>
          <a:p>
            <a:pPr marL="180975" lvl="2" indent="-180975" algn="just">
              <a:buFont typeface="Arial" panose="020B0604020202020204" pitchFamily="34" charset="0"/>
              <a:buChar char="•"/>
            </a:pPr>
            <a:r>
              <a:rPr lang="en-US" sz="1700" dirty="0">
                <a:latin typeface="Cambria" panose="02040503050406030204" pitchFamily="18" charset="0"/>
                <a:ea typeface="Cambria" panose="02040503050406030204" pitchFamily="18" charset="0"/>
              </a:rPr>
              <a:t>A router using distance vector routing protocols knows two things:</a:t>
            </a:r>
          </a:p>
          <a:p>
            <a:pPr marL="536575" lvl="2" indent="-285750" algn="just">
              <a:buFont typeface="Wingdings" panose="05000000000000000000" pitchFamily="2" charset="2"/>
              <a:buChar char="ü"/>
            </a:pPr>
            <a:r>
              <a:rPr lang="en-US" sz="1700" dirty="0">
                <a:latin typeface="Cambria" panose="02040503050406030204" pitchFamily="18" charset="0"/>
                <a:ea typeface="Cambria" panose="02040503050406030204" pitchFamily="18" charset="0"/>
              </a:rPr>
              <a:t>Distance to final destination.</a:t>
            </a:r>
          </a:p>
          <a:p>
            <a:pPr marL="536575" lvl="2" indent="-285750" algn="just">
              <a:buFont typeface="Wingdings" panose="05000000000000000000" pitchFamily="2" charset="2"/>
              <a:buChar char="ü"/>
            </a:pPr>
            <a:r>
              <a:rPr lang="en-US" sz="1700" dirty="0">
                <a:latin typeface="Cambria" panose="02040503050406030204" pitchFamily="18" charset="0"/>
                <a:ea typeface="Cambria" panose="02040503050406030204" pitchFamily="18" charset="0"/>
              </a:rPr>
              <a:t>Vector, or direction, traffic should be directed.</a:t>
            </a:r>
          </a:p>
          <a:p>
            <a:pPr marL="180975" lvl="2" indent="-180975" algn="just">
              <a:buFont typeface="Arial" panose="020B0604020202020204" pitchFamily="34" charset="0"/>
              <a:buChar char="•"/>
            </a:pPr>
            <a:endParaRPr lang="en-US" sz="1700" dirty="0">
              <a:latin typeface="Cambria" panose="02040503050406030204" pitchFamily="18" charset="0"/>
              <a:ea typeface="Cambria" panose="02040503050406030204" pitchFamily="18" charset="0"/>
            </a:endParaRPr>
          </a:p>
          <a:p>
            <a:pPr marL="180975" lvl="2" indent="-180975" algn="just">
              <a:buFont typeface="Arial" panose="020B0604020202020204" pitchFamily="34" charset="0"/>
              <a:buChar char="•"/>
            </a:pPr>
            <a:r>
              <a:rPr lang="en-US" sz="1700" b="1" dirty="0">
                <a:latin typeface="Cambria" panose="02040503050406030204" pitchFamily="18" charset="0"/>
                <a:ea typeface="Cambria" panose="02040503050406030204" pitchFamily="18" charset="0"/>
              </a:rPr>
              <a:t>Characteristics:</a:t>
            </a:r>
          </a:p>
          <a:p>
            <a:pPr marL="536575" lvl="2" indent="-285750" algn="just">
              <a:buFont typeface="Wingdings" panose="05000000000000000000" pitchFamily="2" charset="2"/>
              <a:buChar char="ü"/>
            </a:pPr>
            <a:r>
              <a:rPr lang="en-US" sz="1700" dirty="0">
                <a:latin typeface="Cambria" panose="02040503050406030204" pitchFamily="18" charset="0"/>
                <a:ea typeface="Cambria" panose="02040503050406030204" pitchFamily="18" charset="0"/>
              </a:rPr>
              <a:t>Periodic updates</a:t>
            </a:r>
          </a:p>
          <a:p>
            <a:pPr marL="536575" lvl="2" indent="-285750" algn="just">
              <a:buFont typeface="Wingdings" panose="05000000000000000000" pitchFamily="2" charset="2"/>
              <a:buChar char="ü"/>
            </a:pPr>
            <a:r>
              <a:rPr lang="en-US" sz="1700" dirty="0">
                <a:latin typeface="Cambria" panose="02040503050406030204" pitchFamily="18" charset="0"/>
                <a:ea typeface="Cambria" panose="02040503050406030204" pitchFamily="18" charset="0"/>
              </a:rPr>
              <a:t>Alive neighbors</a:t>
            </a:r>
          </a:p>
          <a:p>
            <a:pPr marL="536575" lvl="2" indent="-285750" algn="just">
              <a:buFont typeface="Wingdings" panose="05000000000000000000" pitchFamily="2" charset="2"/>
              <a:buChar char="ü"/>
            </a:pPr>
            <a:r>
              <a:rPr lang="en-US" sz="1700" dirty="0">
                <a:latin typeface="Cambria" panose="02040503050406030204" pitchFamily="18" charset="0"/>
                <a:ea typeface="Cambria" panose="02040503050406030204" pitchFamily="18" charset="0"/>
              </a:rPr>
              <a:t>Broadcast updates</a:t>
            </a:r>
          </a:p>
          <a:p>
            <a:pPr marL="536575" lvl="2" indent="-285750" algn="just">
              <a:buFont typeface="Wingdings" panose="05000000000000000000" pitchFamily="2" charset="2"/>
              <a:buChar char="ü"/>
            </a:pPr>
            <a:r>
              <a:rPr lang="en-US" sz="1700" dirty="0">
                <a:latin typeface="Cambria" panose="02040503050406030204" pitchFamily="18" charset="0"/>
                <a:ea typeface="Cambria" panose="02040503050406030204" pitchFamily="18" charset="0"/>
              </a:rPr>
              <a:t>Entire routing table is included with routing update</a:t>
            </a:r>
          </a:p>
          <a:p>
            <a:pPr marL="180975" lvl="2" indent="-180975" algn="just">
              <a:buFont typeface="Arial" panose="020B0604020202020204" pitchFamily="34" charset="0"/>
              <a:buChar char="•"/>
            </a:pPr>
            <a:endParaRPr lang="en-US" sz="1700" dirty="0">
              <a:latin typeface="Cambria" panose="02040503050406030204" pitchFamily="18" charset="0"/>
              <a:ea typeface="Cambria" panose="02040503050406030204" pitchFamily="18" charset="0"/>
            </a:endParaRPr>
          </a:p>
          <a:p>
            <a:pPr marL="180975" lvl="2" indent="-180975" algn="just">
              <a:buFont typeface="Arial" panose="020B0604020202020204" pitchFamily="34" charset="0"/>
              <a:buChar char="•"/>
            </a:pPr>
            <a:r>
              <a:rPr lang="en-US" sz="1700" b="1" dirty="0">
                <a:latin typeface="Cambria" panose="02040503050406030204" pitchFamily="18" charset="0"/>
                <a:ea typeface="Cambria" panose="02040503050406030204" pitchFamily="18" charset="0"/>
              </a:rPr>
              <a:t>Routing updates:</a:t>
            </a:r>
          </a:p>
          <a:p>
            <a:pPr marL="536575" lvl="2" indent="-285750" algn="just">
              <a:buFont typeface="Wingdings" panose="05000000000000000000" pitchFamily="2" charset="2"/>
              <a:buChar char="ü"/>
            </a:pPr>
            <a:r>
              <a:rPr lang="en-US" sz="1700" dirty="0">
                <a:latin typeface="Cambria" panose="02040503050406030204" pitchFamily="18" charset="0"/>
                <a:ea typeface="Cambria" panose="02040503050406030204" pitchFamily="18" charset="0"/>
              </a:rPr>
              <a:t>Routing table updates occur periodically or when the topology changes. </a:t>
            </a:r>
          </a:p>
          <a:p>
            <a:pPr marL="536575" lvl="2" indent="-285750" algn="just">
              <a:buFont typeface="Wingdings" panose="05000000000000000000" pitchFamily="2" charset="2"/>
              <a:buChar char="ü"/>
            </a:pPr>
            <a:r>
              <a:rPr lang="en-US" sz="1700" dirty="0">
                <a:latin typeface="Cambria" panose="02040503050406030204" pitchFamily="18" charset="0"/>
                <a:ea typeface="Cambria" panose="02040503050406030204" pitchFamily="18" charset="0"/>
              </a:rPr>
              <a:t>Directly connected networks are initially placed in routing table </a:t>
            </a:r>
          </a:p>
          <a:p>
            <a:pPr marL="536575" lvl="2" indent="-285750" algn="just">
              <a:buFont typeface="Wingdings" panose="05000000000000000000" pitchFamily="2" charset="2"/>
              <a:buChar char="ü"/>
            </a:pPr>
            <a:r>
              <a:rPr lang="en-US" sz="1700" dirty="0">
                <a:latin typeface="Cambria" panose="02040503050406030204" pitchFamily="18" charset="0"/>
                <a:ea typeface="Cambria" panose="02040503050406030204" pitchFamily="18" charset="0"/>
              </a:rPr>
              <a:t>Distance vector algorithms call for each router to send its entire routing table to each of its adjacent neighbors. </a:t>
            </a:r>
          </a:p>
        </p:txBody>
      </p:sp>
    </p:spTree>
    <p:extLst>
      <p:ext uri="{BB962C8B-B14F-4D97-AF65-F5344CB8AC3E}">
        <p14:creationId xmlns:p14="http://schemas.microsoft.com/office/powerpoint/2010/main" val="403448951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038" y="4750"/>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pic>
        <p:nvPicPr>
          <p:cNvPr id="68" name="Google Shape;68;p15"/>
          <p:cNvPicPr preferRelativeResize="0"/>
          <p:nvPr/>
        </p:nvPicPr>
        <p:blipFill>
          <a:blip r:embed="rId5">
            <a:alphaModFix/>
          </a:blip>
          <a:stretch>
            <a:fillRect/>
          </a:stretch>
        </p:blipFill>
        <p:spPr>
          <a:xfrm>
            <a:off x="7363438" y="148588"/>
            <a:ext cx="1495425" cy="371475"/>
          </a:xfrm>
          <a:prstGeom prst="rect">
            <a:avLst/>
          </a:prstGeom>
          <a:noFill/>
          <a:ln>
            <a:noFill/>
          </a:ln>
        </p:spPr>
      </p:pic>
      <p:sp>
        <p:nvSpPr>
          <p:cNvPr id="69" name="Google Shape;69;p15"/>
          <p:cNvSpPr txBox="1"/>
          <p:nvPr/>
        </p:nvSpPr>
        <p:spPr>
          <a:xfrm>
            <a:off x="184936" y="95413"/>
            <a:ext cx="7200000" cy="540000"/>
          </a:xfrm>
          <a:prstGeom prst="rect">
            <a:avLst/>
          </a:prstGeom>
          <a:noFill/>
          <a:ln>
            <a:noFill/>
          </a:ln>
        </p:spPr>
        <p:txBody>
          <a:bodyPr spcFirstLastPara="1" wrap="square" lIns="91425" tIns="91425" rIns="91425" bIns="91425" anchor="t" anchorCtr="0">
            <a:spAutoFit/>
          </a:bodyPr>
          <a:lstStyle/>
          <a:p>
            <a:pPr lvl="0"/>
            <a:r>
              <a:rPr lang="en-US" sz="2300" dirty="0">
                <a:solidFill>
                  <a:srgbClr val="00A4B6"/>
                </a:solidFill>
                <a:latin typeface="Cambria" panose="02040503050406030204" pitchFamily="18" charset="0"/>
                <a:ea typeface="Cambria" panose="02040503050406030204" pitchFamily="18" charset="0"/>
                <a:cs typeface="Proxima Nova"/>
                <a:sym typeface="Proxima Nova"/>
              </a:rPr>
              <a:t>Distance Vector Routing</a:t>
            </a:r>
          </a:p>
        </p:txBody>
      </p:sp>
      <p:sp>
        <p:nvSpPr>
          <p:cNvPr id="71" name="Google Shape;71;p15"/>
          <p:cNvSpPr txBox="1"/>
          <p:nvPr/>
        </p:nvSpPr>
        <p:spPr>
          <a:xfrm>
            <a:off x="127221" y="647358"/>
            <a:ext cx="8893408" cy="446246"/>
          </a:xfrm>
          <a:prstGeom prst="rect">
            <a:avLst/>
          </a:prstGeom>
          <a:noFill/>
          <a:ln>
            <a:noFill/>
          </a:ln>
        </p:spPr>
        <p:txBody>
          <a:bodyPr spcFirstLastPara="1" wrap="square" lIns="91425" tIns="91425" rIns="91425" bIns="91425" anchor="t" anchorCtr="0">
            <a:spAutoFit/>
          </a:bodyPr>
          <a:lstStyle/>
          <a:p>
            <a:pPr marL="180975" lvl="2" indent="-180975" algn="just">
              <a:buFont typeface="Arial" panose="020B0604020202020204" pitchFamily="34" charset="0"/>
              <a:buChar char="•"/>
            </a:pPr>
            <a:r>
              <a:rPr lang="en-US" sz="1700" b="1" dirty="0">
                <a:latin typeface="Cambria" panose="02040503050406030204" pitchFamily="18" charset="0"/>
                <a:ea typeface="Cambria" panose="02040503050406030204" pitchFamily="18" charset="0"/>
              </a:rPr>
              <a:t>Initialization</a:t>
            </a:r>
          </a:p>
        </p:txBody>
      </p:sp>
      <p:pic>
        <p:nvPicPr>
          <p:cNvPr id="2" name="Picture 1">
            <a:extLst>
              <a:ext uri="{FF2B5EF4-FFF2-40B4-BE49-F238E27FC236}">
                <a16:creationId xmlns:a16="http://schemas.microsoft.com/office/drawing/2014/main" id="{217074CF-C24F-B850-270D-A4991D25B335}"/>
              </a:ext>
            </a:extLst>
          </p:cNvPr>
          <p:cNvPicPr/>
          <p:nvPr/>
        </p:nvPicPr>
        <p:blipFill>
          <a:blip r:embed="rId6"/>
          <a:srcRect/>
          <a:stretch>
            <a:fillRect/>
          </a:stretch>
        </p:blipFill>
        <p:spPr bwMode="auto">
          <a:xfrm>
            <a:off x="754744" y="1032979"/>
            <a:ext cx="7598228" cy="3961934"/>
          </a:xfrm>
          <a:prstGeom prst="rect">
            <a:avLst/>
          </a:prstGeom>
          <a:noFill/>
          <a:ln w="9525">
            <a:noFill/>
            <a:miter lim="800000"/>
            <a:headEnd/>
            <a:tailEnd/>
          </a:ln>
        </p:spPr>
      </p:pic>
    </p:spTree>
    <p:extLst>
      <p:ext uri="{BB962C8B-B14F-4D97-AF65-F5344CB8AC3E}">
        <p14:creationId xmlns:p14="http://schemas.microsoft.com/office/powerpoint/2010/main" val="147332133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038" y="4750"/>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pic>
        <p:nvPicPr>
          <p:cNvPr id="68" name="Google Shape;68;p15"/>
          <p:cNvPicPr preferRelativeResize="0"/>
          <p:nvPr/>
        </p:nvPicPr>
        <p:blipFill>
          <a:blip r:embed="rId5">
            <a:alphaModFix/>
          </a:blip>
          <a:stretch>
            <a:fillRect/>
          </a:stretch>
        </p:blipFill>
        <p:spPr>
          <a:xfrm>
            <a:off x="7363438" y="148588"/>
            <a:ext cx="1495425" cy="371475"/>
          </a:xfrm>
          <a:prstGeom prst="rect">
            <a:avLst/>
          </a:prstGeom>
          <a:noFill/>
          <a:ln>
            <a:noFill/>
          </a:ln>
        </p:spPr>
      </p:pic>
      <p:sp>
        <p:nvSpPr>
          <p:cNvPr id="69" name="Google Shape;69;p15"/>
          <p:cNvSpPr txBox="1"/>
          <p:nvPr/>
        </p:nvSpPr>
        <p:spPr>
          <a:xfrm>
            <a:off x="184936" y="95413"/>
            <a:ext cx="7200000" cy="540000"/>
          </a:xfrm>
          <a:prstGeom prst="rect">
            <a:avLst/>
          </a:prstGeom>
          <a:noFill/>
          <a:ln>
            <a:noFill/>
          </a:ln>
        </p:spPr>
        <p:txBody>
          <a:bodyPr spcFirstLastPara="1" wrap="square" lIns="91425" tIns="91425" rIns="91425" bIns="91425" anchor="t" anchorCtr="0">
            <a:spAutoFit/>
          </a:bodyPr>
          <a:lstStyle/>
          <a:p>
            <a:pPr lvl="0"/>
            <a:r>
              <a:rPr lang="en-US" sz="2300" dirty="0">
                <a:solidFill>
                  <a:srgbClr val="00A4B6"/>
                </a:solidFill>
                <a:latin typeface="Cambria" panose="02040503050406030204" pitchFamily="18" charset="0"/>
                <a:ea typeface="Cambria" panose="02040503050406030204" pitchFamily="18" charset="0"/>
                <a:cs typeface="Proxima Nova"/>
                <a:sym typeface="Proxima Nova"/>
              </a:rPr>
              <a:t>Distance Vector Routing</a:t>
            </a:r>
          </a:p>
        </p:txBody>
      </p:sp>
      <p:sp>
        <p:nvSpPr>
          <p:cNvPr id="71" name="Google Shape;71;p15"/>
          <p:cNvSpPr txBox="1"/>
          <p:nvPr/>
        </p:nvSpPr>
        <p:spPr>
          <a:xfrm>
            <a:off x="127221" y="647358"/>
            <a:ext cx="8893408" cy="446246"/>
          </a:xfrm>
          <a:prstGeom prst="rect">
            <a:avLst/>
          </a:prstGeom>
          <a:noFill/>
          <a:ln>
            <a:noFill/>
          </a:ln>
        </p:spPr>
        <p:txBody>
          <a:bodyPr spcFirstLastPara="1" wrap="square" lIns="91425" tIns="91425" rIns="91425" bIns="91425" anchor="t" anchorCtr="0">
            <a:spAutoFit/>
          </a:bodyPr>
          <a:lstStyle/>
          <a:p>
            <a:pPr marL="180975" lvl="2" indent="-180975" algn="just">
              <a:buFont typeface="Arial" panose="020B0604020202020204" pitchFamily="34" charset="0"/>
              <a:buChar char="•"/>
            </a:pPr>
            <a:r>
              <a:rPr lang="en-US" sz="1700" b="1" dirty="0">
                <a:latin typeface="Cambria" panose="02040503050406030204" pitchFamily="18" charset="0"/>
                <a:ea typeface="Cambria" panose="02040503050406030204" pitchFamily="18" charset="0"/>
              </a:rPr>
              <a:t>Update table of Node A</a:t>
            </a:r>
          </a:p>
        </p:txBody>
      </p:sp>
      <p:pic>
        <p:nvPicPr>
          <p:cNvPr id="2" name="Picture 1">
            <a:extLst>
              <a:ext uri="{FF2B5EF4-FFF2-40B4-BE49-F238E27FC236}">
                <a16:creationId xmlns:a16="http://schemas.microsoft.com/office/drawing/2014/main" id="{1D8DC2E2-4404-9002-5A5D-CE8E054611DB}"/>
              </a:ext>
            </a:extLst>
          </p:cNvPr>
          <p:cNvPicPr>
            <a:picLocks noChangeAspect="1"/>
          </p:cNvPicPr>
          <p:nvPr/>
        </p:nvPicPr>
        <p:blipFill>
          <a:blip r:embed="rId6"/>
          <a:stretch>
            <a:fillRect/>
          </a:stretch>
        </p:blipFill>
        <p:spPr>
          <a:xfrm>
            <a:off x="979617" y="993693"/>
            <a:ext cx="7177315" cy="4001219"/>
          </a:xfrm>
          <a:prstGeom prst="rect">
            <a:avLst/>
          </a:prstGeom>
        </p:spPr>
      </p:pic>
    </p:spTree>
    <p:extLst>
      <p:ext uri="{BB962C8B-B14F-4D97-AF65-F5344CB8AC3E}">
        <p14:creationId xmlns:p14="http://schemas.microsoft.com/office/powerpoint/2010/main" val="265445596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038" y="4750"/>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pic>
        <p:nvPicPr>
          <p:cNvPr id="68" name="Google Shape;68;p15"/>
          <p:cNvPicPr preferRelativeResize="0"/>
          <p:nvPr/>
        </p:nvPicPr>
        <p:blipFill>
          <a:blip r:embed="rId5">
            <a:alphaModFix/>
          </a:blip>
          <a:stretch>
            <a:fillRect/>
          </a:stretch>
        </p:blipFill>
        <p:spPr>
          <a:xfrm>
            <a:off x="7363438" y="148588"/>
            <a:ext cx="1495425" cy="371475"/>
          </a:xfrm>
          <a:prstGeom prst="rect">
            <a:avLst/>
          </a:prstGeom>
          <a:noFill/>
          <a:ln>
            <a:noFill/>
          </a:ln>
        </p:spPr>
      </p:pic>
      <p:sp>
        <p:nvSpPr>
          <p:cNvPr id="69" name="Google Shape;69;p15"/>
          <p:cNvSpPr txBox="1"/>
          <p:nvPr/>
        </p:nvSpPr>
        <p:spPr>
          <a:xfrm>
            <a:off x="184936" y="95413"/>
            <a:ext cx="7200000" cy="540000"/>
          </a:xfrm>
          <a:prstGeom prst="rect">
            <a:avLst/>
          </a:prstGeom>
          <a:noFill/>
          <a:ln>
            <a:noFill/>
          </a:ln>
        </p:spPr>
        <p:txBody>
          <a:bodyPr spcFirstLastPara="1" wrap="square" lIns="91425" tIns="91425" rIns="91425" bIns="91425" anchor="t" anchorCtr="0">
            <a:spAutoFit/>
          </a:bodyPr>
          <a:lstStyle/>
          <a:p>
            <a:pPr lvl="0"/>
            <a:r>
              <a:rPr lang="en-US" sz="2300" dirty="0">
                <a:solidFill>
                  <a:srgbClr val="00A4B6"/>
                </a:solidFill>
                <a:latin typeface="Cambria" panose="02040503050406030204" pitchFamily="18" charset="0"/>
                <a:ea typeface="Cambria" panose="02040503050406030204" pitchFamily="18" charset="0"/>
                <a:cs typeface="Proxima Nova"/>
                <a:sym typeface="Proxima Nova"/>
              </a:rPr>
              <a:t>Distance Vector Routing</a:t>
            </a:r>
          </a:p>
        </p:txBody>
      </p:sp>
      <p:sp>
        <p:nvSpPr>
          <p:cNvPr id="71" name="Google Shape;71;p15"/>
          <p:cNvSpPr txBox="1"/>
          <p:nvPr/>
        </p:nvSpPr>
        <p:spPr>
          <a:xfrm>
            <a:off x="127221" y="647358"/>
            <a:ext cx="8893408" cy="3062347"/>
          </a:xfrm>
          <a:prstGeom prst="rect">
            <a:avLst/>
          </a:prstGeom>
          <a:noFill/>
          <a:ln>
            <a:noFill/>
          </a:ln>
        </p:spPr>
        <p:txBody>
          <a:bodyPr spcFirstLastPara="1" wrap="square" lIns="91425" tIns="91425" rIns="91425" bIns="91425" anchor="t" anchorCtr="0">
            <a:spAutoFit/>
          </a:bodyPr>
          <a:lstStyle/>
          <a:p>
            <a:pPr marL="285750" lvl="2" indent="-285750" algn="just">
              <a:buFont typeface="Wingdings" panose="05000000000000000000" pitchFamily="2" charset="2"/>
              <a:buChar char="q"/>
            </a:pPr>
            <a:r>
              <a:rPr lang="en-US" sz="1700" b="1" dirty="0">
                <a:latin typeface="Cambria" panose="02040503050406030204" pitchFamily="18" charset="0"/>
                <a:ea typeface="Cambria" panose="02040503050406030204" pitchFamily="18" charset="0"/>
              </a:rPr>
              <a:t>Advantages</a:t>
            </a:r>
          </a:p>
          <a:p>
            <a:pPr marL="285750" lvl="2" indent="-285750" algn="just">
              <a:buFont typeface="Arial" panose="020B0604020202020204" pitchFamily="34" charset="0"/>
              <a:buChar char="•"/>
            </a:pPr>
            <a:r>
              <a:rPr lang="en-US" sz="1700" dirty="0">
                <a:latin typeface="Cambria" panose="02040503050406030204" pitchFamily="18" charset="0"/>
                <a:ea typeface="Cambria" panose="02040503050406030204" pitchFamily="18" charset="0"/>
              </a:rPr>
              <a:t>Simple Implementation and maintenance.</a:t>
            </a:r>
          </a:p>
          <a:p>
            <a:pPr marL="285750" lvl="2" indent="-285750" algn="just">
              <a:buFont typeface="Arial" panose="020B0604020202020204" pitchFamily="34" charset="0"/>
              <a:buChar char="•"/>
            </a:pPr>
            <a:r>
              <a:rPr lang="en-US" sz="1700" dirty="0">
                <a:latin typeface="Cambria" panose="02040503050406030204" pitchFamily="18" charset="0"/>
                <a:ea typeface="Cambria" panose="02040503050406030204" pitchFamily="18" charset="0"/>
              </a:rPr>
              <a:t>Low Resource requirements.</a:t>
            </a:r>
          </a:p>
          <a:p>
            <a:pPr marL="623888" lvl="2" indent="-285750" algn="just">
              <a:buFont typeface="Wingdings" panose="05000000000000000000" pitchFamily="2" charset="2"/>
              <a:buChar char="ü"/>
            </a:pPr>
            <a:r>
              <a:rPr lang="en-US" sz="1700" dirty="0">
                <a:latin typeface="Cambria" panose="02040503050406030204" pitchFamily="18" charset="0"/>
                <a:ea typeface="Cambria" panose="02040503050406030204" pitchFamily="18" charset="0"/>
              </a:rPr>
              <a:t>Less memory.</a:t>
            </a:r>
          </a:p>
          <a:p>
            <a:pPr marL="623888" lvl="2" indent="-285750" algn="just">
              <a:buFont typeface="Wingdings" panose="05000000000000000000" pitchFamily="2" charset="2"/>
              <a:buChar char="ü"/>
            </a:pPr>
            <a:r>
              <a:rPr lang="en-US" sz="1700" dirty="0">
                <a:latin typeface="Cambria" panose="02040503050406030204" pitchFamily="18" charset="0"/>
                <a:ea typeface="Cambria" panose="02040503050406030204" pitchFamily="18" charset="0"/>
              </a:rPr>
              <a:t>No need of Powerful CPU.</a:t>
            </a:r>
          </a:p>
          <a:p>
            <a:pPr marL="180975" lvl="2" indent="-180975" algn="just">
              <a:buFont typeface="Arial" panose="020B0604020202020204" pitchFamily="34" charset="0"/>
              <a:buChar char="•"/>
            </a:pPr>
            <a:endParaRPr lang="en-US" sz="1700" dirty="0">
              <a:latin typeface="Cambria" panose="02040503050406030204" pitchFamily="18" charset="0"/>
              <a:ea typeface="Cambria" panose="02040503050406030204" pitchFamily="18" charset="0"/>
            </a:endParaRPr>
          </a:p>
          <a:p>
            <a:pPr marL="285750" lvl="2" indent="-285750" algn="just">
              <a:buFont typeface="Wingdings" panose="05000000000000000000" pitchFamily="2" charset="2"/>
              <a:buChar char="q"/>
            </a:pPr>
            <a:r>
              <a:rPr lang="en-US" sz="1700" b="1" dirty="0">
                <a:latin typeface="Cambria" panose="02040503050406030204" pitchFamily="18" charset="0"/>
                <a:ea typeface="Cambria" panose="02040503050406030204" pitchFamily="18" charset="0"/>
              </a:rPr>
              <a:t>Disadvantages</a:t>
            </a:r>
          </a:p>
          <a:p>
            <a:pPr marL="180975" lvl="2" indent="-180975" algn="just">
              <a:buFont typeface="Arial" panose="020B0604020202020204" pitchFamily="34" charset="0"/>
              <a:buChar char="•"/>
            </a:pPr>
            <a:r>
              <a:rPr lang="en-US" sz="1700" dirty="0">
                <a:latin typeface="Cambria" panose="02040503050406030204" pitchFamily="18" charset="0"/>
                <a:ea typeface="Cambria" panose="02040503050406030204" pitchFamily="18" charset="0"/>
              </a:rPr>
              <a:t>Slow </a:t>
            </a:r>
            <a:r>
              <a:rPr lang="en-US" sz="1700" dirty="0" smtClean="0">
                <a:latin typeface="Cambria" panose="02040503050406030204" pitchFamily="18" charset="0"/>
                <a:ea typeface="Cambria" panose="02040503050406030204" pitchFamily="18" charset="0"/>
              </a:rPr>
              <a:t>Convergence</a:t>
            </a:r>
            <a:r>
              <a:rPr lang="en-US" dirty="0"/>
              <a:t> </a:t>
            </a:r>
            <a:r>
              <a:rPr lang="en-US" sz="1700" dirty="0">
                <a:latin typeface="Cambria" panose="02040503050406030204" pitchFamily="18" charset="0"/>
                <a:ea typeface="Cambria" panose="02040503050406030204" pitchFamily="18" charset="0"/>
              </a:rPr>
              <a:t>or count to infinity in which inconsistencies arise because routing update messages propagate slowly across the network.  .</a:t>
            </a:r>
          </a:p>
          <a:p>
            <a:pPr marL="180975" lvl="2" indent="-180975" algn="just">
              <a:buFont typeface="Arial" panose="020B0604020202020204" pitchFamily="34" charset="0"/>
              <a:buChar char="•"/>
            </a:pPr>
            <a:r>
              <a:rPr lang="en-US" sz="1700" dirty="0">
                <a:latin typeface="Cambria" panose="02040503050406030204" pitchFamily="18" charset="0"/>
                <a:ea typeface="Cambria" panose="02040503050406030204" pitchFamily="18" charset="0"/>
              </a:rPr>
              <a:t>Limited Scalability.</a:t>
            </a:r>
          </a:p>
          <a:p>
            <a:pPr marL="180975" lvl="2" indent="-180975" algn="just">
              <a:buFont typeface="Arial" panose="020B0604020202020204" pitchFamily="34" charset="0"/>
              <a:buChar char="•"/>
            </a:pPr>
            <a:r>
              <a:rPr lang="en-US" sz="1700" dirty="0">
                <a:latin typeface="Cambria" panose="02040503050406030204" pitchFamily="18" charset="0"/>
                <a:ea typeface="Cambria" panose="02040503050406030204" pitchFamily="18" charset="0"/>
              </a:rPr>
              <a:t>Routing Loops.</a:t>
            </a:r>
          </a:p>
        </p:txBody>
      </p:sp>
    </p:spTree>
    <p:extLst>
      <p:ext uri="{BB962C8B-B14F-4D97-AF65-F5344CB8AC3E}">
        <p14:creationId xmlns:p14="http://schemas.microsoft.com/office/powerpoint/2010/main" val="89632543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038" y="4750"/>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pic>
        <p:nvPicPr>
          <p:cNvPr id="68" name="Google Shape;68;p15"/>
          <p:cNvPicPr preferRelativeResize="0"/>
          <p:nvPr/>
        </p:nvPicPr>
        <p:blipFill>
          <a:blip r:embed="rId5">
            <a:alphaModFix/>
          </a:blip>
          <a:stretch>
            <a:fillRect/>
          </a:stretch>
        </p:blipFill>
        <p:spPr>
          <a:xfrm>
            <a:off x="7363438" y="148588"/>
            <a:ext cx="1495425" cy="371475"/>
          </a:xfrm>
          <a:prstGeom prst="rect">
            <a:avLst/>
          </a:prstGeom>
          <a:noFill/>
          <a:ln>
            <a:noFill/>
          </a:ln>
        </p:spPr>
      </p:pic>
      <p:sp>
        <p:nvSpPr>
          <p:cNvPr id="69" name="Google Shape;69;p15"/>
          <p:cNvSpPr txBox="1"/>
          <p:nvPr/>
        </p:nvSpPr>
        <p:spPr>
          <a:xfrm>
            <a:off x="184936" y="95413"/>
            <a:ext cx="7200000" cy="540000"/>
          </a:xfrm>
          <a:prstGeom prst="rect">
            <a:avLst/>
          </a:prstGeom>
          <a:noFill/>
          <a:ln>
            <a:noFill/>
          </a:ln>
        </p:spPr>
        <p:txBody>
          <a:bodyPr spcFirstLastPara="1" wrap="square" lIns="91425" tIns="91425" rIns="91425" bIns="91425" anchor="t" anchorCtr="0">
            <a:spAutoFit/>
          </a:bodyPr>
          <a:lstStyle/>
          <a:p>
            <a:pPr lvl="0"/>
            <a:r>
              <a:rPr lang="en-US" sz="2300" dirty="0">
                <a:solidFill>
                  <a:srgbClr val="00A4B6"/>
                </a:solidFill>
                <a:latin typeface="Cambria" panose="02040503050406030204" pitchFamily="18" charset="0"/>
                <a:ea typeface="Cambria" panose="02040503050406030204" pitchFamily="18" charset="0"/>
                <a:cs typeface="Proxima Nova"/>
                <a:sym typeface="Proxima Nova"/>
              </a:rPr>
              <a:t>Routing Information Protocol (RIP)</a:t>
            </a:r>
          </a:p>
        </p:txBody>
      </p:sp>
      <p:sp>
        <p:nvSpPr>
          <p:cNvPr id="71" name="Google Shape;71;p15"/>
          <p:cNvSpPr txBox="1"/>
          <p:nvPr/>
        </p:nvSpPr>
        <p:spPr>
          <a:xfrm>
            <a:off x="127221" y="647358"/>
            <a:ext cx="8893408" cy="2277516"/>
          </a:xfrm>
          <a:prstGeom prst="rect">
            <a:avLst/>
          </a:prstGeom>
          <a:noFill/>
          <a:ln>
            <a:noFill/>
          </a:ln>
        </p:spPr>
        <p:txBody>
          <a:bodyPr spcFirstLastPara="1" wrap="square" lIns="91425" tIns="91425" rIns="91425" bIns="91425" anchor="t" anchorCtr="0">
            <a:spAutoFit/>
          </a:bodyPr>
          <a:lstStyle/>
          <a:p>
            <a:pPr marL="180975" lvl="2" indent="-180975" algn="just">
              <a:buFont typeface="Arial" panose="020B0604020202020204" pitchFamily="34" charset="0"/>
              <a:buChar char="•"/>
            </a:pPr>
            <a:r>
              <a:rPr lang="en-US" sz="1700" dirty="0">
                <a:latin typeface="Cambria" panose="02040503050406030204" pitchFamily="18" charset="0"/>
                <a:ea typeface="Cambria" panose="02040503050406030204" pitchFamily="18" charset="0"/>
              </a:rPr>
              <a:t>The Routing Information Protocol (RIP) is an intra-domain routing protocol used inside an autonomous system. </a:t>
            </a:r>
          </a:p>
          <a:p>
            <a:pPr marL="180975" lvl="2" indent="-180975" algn="just">
              <a:buFont typeface="Arial" panose="020B0604020202020204" pitchFamily="34" charset="0"/>
              <a:buChar char="•"/>
            </a:pPr>
            <a:endParaRPr lang="en-US" sz="1700" dirty="0">
              <a:latin typeface="Cambria" panose="02040503050406030204" pitchFamily="18" charset="0"/>
              <a:ea typeface="Cambria" panose="02040503050406030204" pitchFamily="18" charset="0"/>
            </a:endParaRPr>
          </a:p>
          <a:p>
            <a:pPr marL="180975" lvl="2" indent="-180975" algn="just">
              <a:buFont typeface="Arial" panose="020B0604020202020204" pitchFamily="34" charset="0"/>
              <a:buChar char="•"/>
            </a:pPr>
            <a:r>
              <a:rPr lang="en-US" sz="1700" dirty="0">
                <a:latin typeface="Cambria" panose="02040503050406030204" pitchFamily="18" charset="0"/>
                <a:ea typeface="Cambria" panose="02040503050406030204" pitchFamily="18" charset="0"/>
              </a:rPr>
              <a:t>It is a very simple protocol based on distance vector routing. </a:t>
            </a:r>
          </a:p>
          <a:p>
            <a:pPr marL="180975" lvl="2" indent="-180975" algn="just">
              <a:buFont typeface="Arial" panose="020B0604020202020204" pitchFamily="34" charset="0"/>
              <a:buChar char="•"/>
            </a:pPr>
            <a:endParaRPr lang="en-US" sz="1700" dirty="0">
              <a:latin typeface="Cambria" panose="02040503050406030204" pitchFamily="18" charset="0"/>
              <a:ea typeface="Cambria" panose="02040503050406030204" pitchFamily="18" charset="0"/>
            </a:endParaRPr>
          </a:p>
          <a:p>
            <a:pPr marL="180975" lvl="2" indent="-180975" algn="just">
              <a:buFont typeface="Arial" panose="020B0604020202020204" pitchFamily="34" charset="0"/>
              <a:buChar char="•"/>
            </a:pPr>
            <a:r>
              <a:rPr lang="en-US" sz="1700" dirty="0">
                <a:latin typeface="Cambria" panose="02040503050406030204" pitchFamily="18" charset="0"/>
                <a:ea typeface="Cambria" panose="02040503050406030204" pitchFamily="18" charset="0"/>
              </a:rPr>
              <a:t>RIP uses the services of UDP on well-known port 520.</a:t>
            </a:r>
          </a:p>
          <a:p>
            <a:pPr marL="180975" lvl="2" indent="-180975" algn="just">
              <a:buFont typeface="Arial" panose="020B0604020202020204" pitchFamily="34" charset="0"/>
              <a:buChar char="•"/>
            </a:pPr>
            <a:endParaRPr lang="en-US" sz="1700" b="1" dirty="0">
              <a:latin typeface="Cambria" panose="02040503050406030204" pitchFamily="18" charset="0"/>
              <a:ea typeface="Cambria" panose="02040503050406030204" pitchFamily="18" charset="0"/>
            </a:endParaRPr>
          </a:p>
          <a:p>
            <a:pPr marL="180975" lvl="2" indent="-180975" algn="just">
              <a:buFont typeface="Arial" panose="020B0604020202020204" pitchFamily="34" charset="0"/>
              <a:buChar char="•"/>
            </a:pPr>
            <a:r>
              <a:rPr lang="en-US" sz="1700" b="1" dirty="0">
                <a:latin typeface="Cambria" panose="02040503050406030204" pitchFamily="18" charset="0"/>
                <a:ea typeface="Cambria" panose="02040503050406030204" pitchFamily="18" charset="0"/>
              </a:rPr>
              <a:t>Characteristics:</a:t>
            </a:r>
          </a:p>
        </p:txBody>
      </p:sp>
      <p:pic>
        <p:nvPicPr>
          <p:cNvPr id="2" name="Object 3">
            <a:extLst>
              <a:ext uri="{FF2B5EF4-FFF2-40B4-BE49-F238E27FC236}">
                <a16:creationId xmlns:a16="http://schemas.microsoft.com/office/drawing/2014/main" id="{091D71BF-2663-E126-6597-79D88B58FE01}"/>
              </a:ext>
            </a:extLst>
          </p:cNvPr>
          <p:cNvPicPr/>
          <p:nvPr/>
        </p:nvPicPr>
        <p:blipFill>
          <a:blip r:embed="rId6"/>
          <a:srcRect/>
          <a:stretch>
            <a:fillRect/>
          </a:stretch>
        </p:blipFill>
        <p:spPr bwMode="auto">
          <a:xfrm>
            <a:off x="123370" y="2803755"/>
            <a:ext cx="7401691" cy="1843196"/>
          </a:xfrm>
          <a:prstGeom prst="rect">
            <a:avLst/>
          </a:prstGeom>
          <a:noFill/>
        </p:spPr>
      </p:pic>
    </p:spTree>
    <p:extLst>
      <p:ext uri="{BB962C8B-B14F-4D97-AF65-F5344CB8AC3E}">
        <p14:creationId xmlns:p14="http://schemas.microsoft.com/office/powerpoint/2010/main" val="74554689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038" y="4750"/>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pic>
        <p:nvPicPr>
          <p:cNvPr id="68" name="Google Shape;68;p15"/>
          <p:cNvPicPr preferRelativeResize="0"/>
          <p:nvPr/>
        </p:nvPicPr>
        <p:blipFill>
          <a:blip r:embed="rId5">
            <a:alphaModFix/>
          </a:blip>
          <a:stretch>
            <a:fillRect/>
          </a:stretch>
        </p:blipFill>
        <p:spPr>
          <a:xfrm>
            <a:off x="7363438" y="148588"/>
            <a:ext cx="1495425" cy="371475"/>
          </a:xfrm>
          <a:prstGeom prst="rect">
            <a:avLst/>
          </a:prstGeom>
          <a:noFill/>
          <a:ln>
            <a:noFill/>
          </a:ln>
        </p:spPr>
      </p:pic>
      <p:sp>
        <p:nvSpPr>
          <p:cNvPr id="69" name="Google Shape;69;p15"/>
          <p:cNvSpPr txBox="1"/>
          <p:nvPr/>
        </p:nvSpPr>
        <p:spPr>
          <a:xfrm>
            <a:off x="184936" y="95413"/>
            <a:ext cx="7200000" cy="540000"/>
          </a:xfrm>
          <a:prstGeom prst="rect">
            <a:avLst/>
          </a:prstGeom>
          <a:noFill/>
          <a:ln>
            <a:noFill/>
          </a:ln>
        </p:spPr>
        <p:txBody>
          <a:bodyPr spcFirstLastPara="1" wrap="square" lIns="91425" tIns="91425" rIns="91425" bIns="91425" anchor="t" anchorCtr="0">
            <a:spAutoFit/>
          </a:bodyPr>
          <a:lstStyle/>
          <a:p>
            <a:pPr lvl="0"/>
            <a:r>
              <a:rPr lang="en-US" sz="2300" dirty="0">
                <a:solidFill>
                  <a:srgbClr val="00A4B6"/>
                </a:solidFill>
                <a:latin typeface="Cambria" panose="02040503050406030204" pitchFamily="18" charset="0"/>
                <a:ea typeface="Cambria" panose="02040503050406030204" pitchFamily="18" charset="0"/>
                <a:cs typeface="Proxima Nova"/>
                <a:sym typeface="Proxima Nova"/>
              </a:rPr>
              <a:t>Routing Information Protocol (RIP)</a:t>
            </a:r>
          </a:p>
        </p:txBody>
      </p:sp>
      <p:sp>
        <p:nvSpPr>
          <p:cNvPr id="71" name="Google Shape;71;p15"/>
          <p:cNvSpPr txBox="1"/>
          <p:nvPr/>
        </p:nvSpPr>
        <p:spPr>
          <a:xfrm>
            <a:off x="127221" y="647358"/>
            <a:ext cx="8893408" cy="4108787"/>
          </a:xfrm>
          <a:prstGeom prst="rect">
            <a:avLst/>
          </a:prstGeom>
          <a:noFill/>
          <a:ln>
            <a:noFill/>
          </a:ln>
        </p:spPr>
        <p:txBody>
          <a:bodyPr spcFirstLastPara="1" wrap="square" lIns="91425" tIns="91425" rIns="91425" bIns="91425" anchor="t" anchorCtr="0">
            <a:spAutoFit/>
          </a:bodyPr>
          <a:lstStyle/>
          <a:p>
            <a:pPr marL="180975" lvl="2" indent="-180975" algn="just">
              <a:buFont typeface="Arial" panose="020B0604020202020204" pitchFamily="34" charset="0"/>
              <a:buChar char="•"/>
            </a:pPr>
            <a:r>
              <a:rPr lang="en-US" sz="1700" dirty="0">
                <a:latin typeface="Cambria" panose="02040503050406030204" pitchFamily="18" charset="0"/>
                <a:ea typeface="Cambria" panose="02040503050406030204" pitchFamily="18" charset="0"/>
              </a:rPr>
              <a:t>RIP uses 4 types of timers:</a:t>
            </a:r>
          </a:p>
          <a:p>
            <a:pPr marL="536575" lvl="2" indent="-285750" algn="just">
              <a:buFont typeface="Wingdings" panose="05000000000000000000" pitchFamily="2" charset="2"/>
              <a:buChar char="ü"/>
            </a:pPr>
            <a:r>
              <a:rPr lang="en-US" sz="1700" dirty="0">
                <a:latin typeface="Cambria" panose="02040503050406030204" pitchFamily="18" charset="0"/>
                <a:ea typeface="Cambria" panose="02040503050406030204" pitchFamily="18" charset="0"/>
              </a:rPr>
              <a:t>Update timer</a:t>
            </a:r>
          </a:p>
          <a:p>
            <a:pPr marL="536575" lvl="2" indent="-285750" algn="just">
              <a:buFont typeface="Wingdings" panose="05000000000000000000" pitchFamily="2" charset="2"/>
              <a:buChar char="ü"/>
            </a:pPr>
            <a:r>
              <a:rPr lang="en-US" sz="1700" dirty="0">
                <a:latin typeface="Cambria" panose="02040503050406030204" pitchFamily="18" charset="0"/>
                <a:ea typeface="Cambria" panose="02040503050406030204" pitchFamily="18" charset="0"/>
              </a:rPr>
              <a:t>Invalid timer</a:t>
            </a:r>
          </a:p>
          <a:p>
            <a:pPr marL="536575" lvl="2" indent="-285750" algn="just">
              <a:buFont typeface="Wingdings" panose="05000000000000000000" pitchFamily="2" charset="2"/>
              <a:buChar char="ü"/>
            </a:pPr>
            <a:r>
              <a:rPr lang="en-US" sz="1700" dirty="0">
                <a:latin typeface="Cambria" panose="02040503050406030204" pitchFamily="18" charset="0"/>
                <a:ea typeface="Cambria" panose="02040503050406030204" pitchFamily="18" charset="0"/>
              </a:rPr>
              <a:t>Hold-down timer</a:t>
            </a:r>
          </a:p>
          <a:p>
            <a:pPr marL="536575" lvl="2" indent="-285750" algn="just">
              <a:buFont typeface="Wingdings" panose="05000000000000000000" pitchFamily="2" charset="2"/>
              <a:buChar char="ü"/>
            </a:pPr>
            <a:r>
              <a:rPr lang="en-US" sz="1700" dirty="0">
                <a:latin typeface="Cambria" panose="02040503050406030204" pitchFamily="18" charset="0"/>
                <a:ea typeface="Cambria" panose="02040503050406030204" pitchFamily="18" charset="0"/>
              </a:rPr>
              <a:t>Flush timer</a:t>
            </a:r>
          </a:p>
          <a:p>
            <a:pPr marL="536575" lvl="2" indent="-285750" algn="just">
              <a:buFont typeface="Wingdings" panose="05000000000000000000" pitchFamily="2" charset="2"/>
              <a:buChar char="ü"/>
            </a:pPr>
            <a:endParaRPr lang="en-US" sz="1700" dirty="0">
              <a:latin typeface="Cambria" panose="02040503050406030204" pitchFamily="18" charset="0"/>
              <a:ea typeface="Cambria" panose="02040503050406030204" pitchFamily="18" charset="0"/>
            </a:endParaRPr>
          </a:p>
          <a:p>
            <a:pPr marL="180975" lvl="2" indent="-180975" algn="just">
              <a:buFont typeface="Arial" panose="020B0604020202020204" pitchFamily="34" charset="0"/>
              <a:buChar char="•"/>
            </a:pPr>
            <a:r>
              <a:rPr lang="en-US" sz="1700" b="1" dirty="0">
                <a:latin typeface="Cambria" panose="02040503050406030204" pitchFamily="18" charset="0"/>
                <a:ea typeface="Cambria" panose="02040503050406030204" pitchFamily="18" charset="0"/>
              </a:rPr>
              <a:t>Update timer</a:t>
            </a:r>
          </a:p>
          <a:p>
            <a:pPr marL="536575" lvl="2" indent="-285750" algn="just">
              <a:buFont typeface="Wingdings" panose="05000000000000000000" pitchFamily="2" charset="2"/>
              <a:buChar char="ü"/>
            </a:pPr>
            <a:r>
              <a:rPr lang="en-US" sz="1700" dirty="0">
                <a:latin typeface="Cambria" panose="02040503050406030204" pitchFamily="18" charset="0"/>
                <a:ea typeface="Cambria" panose="02040503050406030204" pitchFamily="18" charset="0"/>
              </a:rPr>
              <a:t>The default RIP updates interval ：30 sec </a:t>
            </a:r>
          </a:p>
          <a:p>
            <a:pPr marL="536575" lvl="2" indent="-285750" algn="just">
              <a:buFont typeface="Wingdings" panose="05000000000000000000" pitchFamily="2" charset="2"/>
              <a:buChar char="ü"/>
            </a:pPr>
            <a:r>
              <a:rPr lang="en-US" sz="1700" dirty="0">
                <a:latin typeface="Cambria" panose="02040503050406030204" pitchFamily="18" charset="0"/>
                <a:ea typeface="Cambria" panose="02040503050406030204" pitchFamily="18" charset="0"/>
              </a:rPr>
              <a:t>To change the update internal: (Config-router)#update-timer seconds</a:t>
            </a:r>
          </a:p>
          <a:p>
            <a:pPr marL="536575" lvl="2" indent="-285750" algn="just">
              <a:buFont typeface="Wingdings" panose="05000000000000000000" pitchFamily="2" charset="2"/>
              <a:buChar char="ü"/>
            </a:pPr>
            <a:r>
              <a:rPr lang="en-US" sz="1700" dirty="0">
                <a:latin typeface="Cambria" panose="02040503050406030204" pitchFamily="18" charset="0"/>
                <a:ea typeface="Cambria" panose="02040503050406030204" pitchFamily="18" charset="0"/>
              </a:rPr>
              <a:t>Passive-interface command: Disable the sending of routing updates on specified interfaces </a:t>
            </a:r>
          </a:p>
          <a:p>
            <a:pPr marL="180975" lvl="2" indent="-180975" algn="just">
              <a:buFont typeface="Arial" panose="020B0604020202020204" pitchFamily="34" charset="0"/>
              <a:buChar char="•"/>
            </a:pPr>
            <a:endParaRPr lang="en-US" sz="1700" dirty="0">
              <a:latin typeface="Cambria" panose="02040503050406030204" pitchFamily="18" charset="0"/>
              <a:ea typeface="Cambria" panose="02040503050406030204" pitchFamily="18" charset="0"/>
            </a:endParaRPr>
          </a:p>
          <a:p>
            <a:pPr marL="180975" lvl="2" indent="-180975" algn="just">
              <a:buFont typeface="Arial" panose="020B0604020202020204" pitchFamily="34" charset="0"/>
              <a:buChar char="•"/>
            </a:pPr>
            <a:r>
              <a:rPr lang="en-US" sz="1700" b="1" dirty="0">
                <a:latin typeface="Cambria" panose="02040503050406030204" pitchFamily="18" charset="0"/>
                <a:ea typeface="Cambria" panose="02040503050406030204" pitchFamily="18" charset="0"/>
              </a:rPr>
              <a:t>Invalid timer</a:t>
            </a:r>
          </a:p>
          <a:p>
            <a:pPr marL="536575" lvl="2" indent="-285750" algn="just">
              <a:buFont typeface="Wingdings" panose="05000000000000000000" pitchFamily="2" charset="2"/>
              <a:buChar char="ü"/>
            </a:pPr>
            <a:r>
              <a:rPr lang="en-US" sz="1700" dirty="0">
                <a:latin typeface="Cambria" panose="02040503050406030204" pitchFamily="18" charset="0"/>
                <a:ea typeface="Cambria" panose="02040503050406030204" pitchFamily="18" charset="0"/>
              </a:rPr>
              <a:t>If an update has not been received for a long time.</a:t>
            </a:r>
          </a:p>
          <a:p>
            <a:pPr marL="536575" lvl="2" indent="-285750" algn="just">
              <a:buFont typeface="Wingdings" panose="05000000000000000000" pitchFamily="2" charset="2"/>
              <a:buChar char="ü"/>
            </a:pPr>
            <a:r>
              <a:rPr lang="en-US" sz="1700" dirty="0">
                <a:latin typeface="Cambria" panose="02040503050406030204" pitchFamily="18" charset="0"/>
                <a:ea typeface="Cambria" panose="02040503050406030204" pitchFamily="18" charset="0"/>
              </a:rPr>
              <a:t>After 180 seconds, the route is marked as invalid by setting the metric to 16. </a:t>
            </a:r>
          </a:p>
        </p:txBody>
      </p:sp>
    </p:spTree>
    <p:extLst>
      <p:ext uri="{BB962C8B-B14F-4D97-AF65-F5344CB8AC3E}">
        <p14:creationId xmlns:p14="http://schemas.microsoft.com/office/powerpoint/2010/main" val="1499842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038" y="4750"/>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pic>
        <p:nvPicPr>
          <p:cNvPr id="68" name="Google Shape;68;p15"/>
          <p:cNvPicPr preferRelativeResize="0"/>
          <p:nvPr/>
        </p:nvPicPr>
        <p:blipFill>
          <a:blip r:embed="rId5">
            <a:alphaModFix/>
          </a:blip>
          <a:stretch>
            <a:fillRect/>
          </a:stretch>
        </p:blipFill>
        <p:spPr>
          <a:xfrm>
            <a:off x="7363438" y="148588"/>
            <a:ext cx="1495425" cy="371475"/>
          </a:xfrm>
          <a:prstGeom prst="rect">
            <a:avLst/>
          </a:prstGeom>
          <a:noFill/>
          <a:ln>
            <a:noFill/>
          </a:ln>
        </p:spPr>
      </p:pic>
      <p:sp>
        <p:nvSpPr>
          <p:cNvPr id="69" name="Google Shape;69;p15"/>
          <p:cNvSpPr txBox="1"/>
          <p:nvPr/>
        </p:nvSpPr>
        <p:spPr>
          <a:xfrm>
            <a:off x="184936" y="95413"/>
            <a:ext cx="7200000" cy="540000"/>
          </a:xfrm>
          <a:prstGeom prst="rect">
            <a:avLst/>
          </a:prstGeom>
          <a:noFill/>
          <a:ln>
            <a:noFill/>
          </a:ln>
        </p:spPr>
        <p:txBody>
          <a:bodyPr spcFirstLastPara="1" wrap="square" lIns="91425" tIns="91425" rIns="91425" bIns="91425" anchor="t" anchorCtr="0">
            <a:spAutoFit/>
          </a:bodyPr>
          <a:lstStyle/>
          <a:p>
            <a:pPr lvl="0"/>
            <a:r>
              <a:rPr lang="en-US" sz="2300" dirty="0">
                <a:solidFill>
                  <a:srgbClr val="00A4B6"/>
                </a:solidFill>
                <a:latin typeface="Cambria" panose="02040503050406030204" pitchFamily="18" charset="0"/>
                <a:ea typeface="Cambria" panose="02040503050406030204" pitchFamily="18" charset="0"/>
                <a:cs typeface="Proxima Nova"/>
                <a:sym typeface="Proxima Nova"/>
              </a:rPr>
              <a:t>Routing Information Protocol (RIP)</a:t>
            </a:r>
          </a:p>
        </p:txBody>
      </p:sp>
      <p:sp>
        <p:nvSpPr>
          <p:cNvPr id="71" name="Google Shape;71;p15"/>
          <p:cNvSpPr txBox="1"/>
          <p:nvPr/>
        </p:nvSpPr>
        <p:spPr>
          <a:xfrm>
            <a:off x="127221" y="647358"/>
            <a:ext cx="8893408" cy="2277516"/>
          </a:xfrm>
          <a:prstGeom prst="rect">
            <a:avLst/>
          </a:prstGeom>
          <a:noFill/>
          <a:ln>
            <a:noFill/>
          </a:ln>
        </p:spPr>
        <p:txBody>
          <a:bodyPr spcFirstLastPara="1" wrap="square" lIns="91425" tIns="91425" rIns="91425" bIns="91425" anchor="t" anchorCtr="0">
            <a:spAutoFit/>
          </a:bodyPr>
          <a:lstStyle/>
          <a:p>
            <a:pPr marL="180975" lvl="2" indent="-180975" algn="just">
              <a:buFont typeface="Arial" panose="020B0604020202020204" pitchFamily="34" charset="0"/>
              <a:buChar char="•"/>
            </a:pPr>
            <a:r>
              <a:rPr lang="en-US" sz="1700" b="1" dirty="0">
                <a:latin typeface="Cambria" panose="02040503050406030204" pitchFamily="18" charset="0"/>
                <a:ea typeface="Cambria" panose="02040503050406030204" pitchFamily="18" charset="0"/>
              </a:rPr>
              <a:t>Hold-down timer</a:t>
            </a:r>
          </a:p>
          <a:p>
            <a:pPr marL="536575" lvl="2" indent="-285750" algn="just">
              <a:buFont typeface="Wingdings" panose="05000000000000000000" pitchFamily="2" charset="2"/>
              <a:buChar char="ü"/>
            </a:pPr>
            <a:r>
              <a:rPr lang="en-US" sz="1700" dirty="0">
                <a:latin typeface="Cambria" panose="02040503050406030204" pitchFamily="18" charset="0"/>
                <a:ea typeface="Cambria" panose="02040503050406030204" pitchFamily="18" charset="0"/>
              </a:rPr>
              <a:t>Once a route is marked as unreachable, it must stay in hold-down long enough for all routers in the topology to learn about the unreachable network. </a:t>
            </a:r>
          </a:p>
          <a:p>
            <a:pPr marL="536575" lvl="2" indent="-285750" algn="just">
              <a:buFont typeface="Wingdings" panose="05000000000000000000" pitchFamily="2" charset="2"/>
              <a:buChar char="ü"/>
            </a:pPr>
            <a:r>
              <a:rPr lang="en-US" sz="1700" dirty="0">
                <a:latin typeface="Cambria" panose="02040503050406030204" pitchFamily="18" charset="0"/>
                <a:ea typeface="Cambria" panose="02040503050406030204" pitchFamily="18" charset="0"/>
              </a:rPr>
              <a:t>By default, the hold-down timer is set for 180 seconds.</a:t>
            </a:r>
          </a:p>
          <a:p>
            <a:pPr marL="250825" lvl="2" algn="just"/>
            <a:endParaRPr lang="en-US" sz="1700" dirty="0">
              <a:latin typeface="Cambria" panose="02040503050406030204" pitchFamily="18" charset="0"/>
              <a:ea typeface="Cambria" panose="02040503050406030204" pitchFamily="18" charset="0"/>
            </a:endParaRPr>
          </a:p>
          <a:p>
            <a:pPr marL="180975" lvl="2" indent="-180975" algn="just">
              <a:buFont typeface="Arial" panose="020B0604020202020204" pitchFamily="34" charset="0"/>
              <a:buChar char="•"/>
            </a:pPr>
            <a:r>
              <a:rPr lang="en-US" sz="1700" b="1" dirty="0">
                <a:latin typeface="Cambria" panose="02040503050406030204" pitchFamily="18" charset="0"/>
                <a:ea typeface="Cambria" panose="02040503050406030204" pitchFamily="18" charset="0"/>
              </a:rPr>
              <a:t>Flush timer</a:t>
            </a:r>
          </a:p>
          <a:p>
            <a:pPr marL="536575" lvl="2" indent="-285750" algn="just">
              <a:buFont typeface="Wingdings" panose="05000000000000000000" pitchFamily="2" charset="2"/>
              <a:buChar char="ü"/>
            </a:pPr>
            <a:r>
              <a:rPr lang="en-US" sz="1700" dirty="0">
                <a:latin typeface="Cambria" panose="02040503050406030204" pitchFamily="18" charset="0"/>
                <a:ea typeface="Cambria" panose="02040503050406030204" pitchFamily="18" charset="0"/>
              </a:rPr>
              <a:t>By default, the flush timer is set for 240 seconds.</a:t>
            </a:r>
          </a:p>
          <a:p>
            <a:pPr marL="536575" lvl="2" indent="-285750" algn="just">
              <a:buFont typeface="Wingdings" panose="05000000000000000000" pitchFamily="2" charset="2"/>
              <a:buChar char="ü"/>
            </a:pPr>
            <a:r>
              <a:rPr lang="en-US" sz="1700" dirty="0">
                <a:latin typeface="Cambria" panose="02040503050406030204" pitchFamily="18" charset="0"/>
                <a:ea typeface="Cambria" panose="02040503050406030204" pitchFamily="18" charset="0"/>
              </a:rPr>
              <a:t>When the flush timer expires, the route is removed from the routing table </a:t>
            </a:r>
          </a:p>
        </p:txBody>
      </p:sp>
      <p:sp>
        <p:nvSpPr>
          <p:cNvPr id="2" name="Rectangle 1"/>
          <p:cNvSpPr/>
          <p:nvPr/>
        </p:nvSpPr>
        <p:spPr>
          <a:xfrm>
            <a:off x="369065" y="3305872"/>
            <a:ext cx="8080872" cy="523220"/>
          </a:xfrm>
          <a:prstGeom prst="rect">
            <a:avLst/>
          </a:prstGeom>
        </p:spPr>
        <p:txBody>
          <a:bodyPr wrap="square">
            <a:spAutoFit/>
          </a:bodyPr>
          <a:lstStyle/>
          <a:p>
            <a:pPr algn="just"/>
            <a:r>
              <a:rPr lang="en-US" b="1" dirty="0">
                <a:solidFill>
                  <a:srgbClr val="FF0000"/>
                </a:solidFill>
              </a:rPr>
              <a:t>A problem with distance vector routing is instability, which means that a network using this protocol can become unstable</a:t>
            </a:r>
            <a:endParaRPr lang="en-IN" b="1" dirty="0">
              <a:solidFill>
                <a:srgbClr val="FF0000"/>
              </a:solidFill>
            </a:endParaRPr>
          </a:p>
        </p:txBody>
      </p:sp>
    </p:spTree>
    <p:extLst>
      <p:ext uri="{BB962C8B-B14F-4D97-AF65-F5344CB8AC3E}">
        <p14:creationId xmlns:p14="http://schemas.microsoft.com/office/powerpoint/2010/main" val="335452430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pic>
        <p:nvPicPr>
          <p:cNvPr id="219" name="Google Shape;219;p26"/>
          <p:cNvPicPr preferRelativeResize="0"/>
          <p:nvPr/>
        </p:nvPicPr>
        <p:blipFill>
          <a:blip r:embed="rId3">
            <a:alphaModFix/>
          </a:blip>
          <a:stretch>
            <a:fillRect/>
          </a:stretch>
        </p:blipFill>
        <p:spPr>
          <a:xfrm>
            <a:off x="0" y="0"/>
            <a:ext cx="9144000" cy="5139333"/>
          </a:xfrm>
          <a:prstGeom prst="rect">
            <a:avLst/>
          </a:prstGeom>
          <a:noFill/>
          <a:ln>
            <a:noFill/>
          </a:ln>
        </p:spPr>
      </p:pic>
      <p:pic>
        <p:nvPicPr>
          <p:cNvPr id="220" name="Google Shape;220;p26"/>
          <p:cNvPicPr preferRelativeResize="0"/>
          <p:nvPr/>
        </p:nvPicPr>
        <p:blipFill>
          <a:blip r:embed="rId4">
            <a:alphaModFix/>
          </a:blip>
          <a:stretch>
            <a:fillRect/>
          </a:stretch>
        </p:blipFill>
        <p:spPr>
          <a:xfrm>
            <a:off x="4763" y="4750"/>
            <a:ext cx="9134475" cy="5133975"/>
          </a:xfrm>
          <a:prstGeom prst="rect">
            <a:avLst/>
          </a:prstGeom>
          <a:noFill/>
          <a:ln>
            <a:noFill/>
          </a:ln>
        </p:spPr>
      </p:pic>
      <p:sp>
        <p:nvSpPr>
          <p:cNvPr id="221" name="Google Shape;221;p26"/>
          <p:cNvSpPr txBox="1"/>
          <p:nvPr/>
        </p:nvSpPr>
        <p:spPr>
          <a:xfrm>
            <a:off x="174171" y="880252"/>
            <a:ext cx="6458858" cy="1415742"/>
          </a:xfrm>
          <a:prstGeom prst="rect">
            <a:avLst/>
          </a:prstGeom>
          <a:noFill/>
          <a:ln>
            <a:noFill/>
          </a:ln>
        </p:spPr>
        <p:txBody>
          <a:bodyPr spcFirstLastPara="1" wrap="square" lIns="91425" tIns="91425" rIns="91425" bIns="91425" anchor="t" anchorCtr="0">
            <a:spAutoFit/>
          </a:bodyPr>
          <a:lstStyle/>
          <a:p>
            <a:pPr lvl="0"/>
            <a:r>
              <a:rPr lang="en-IN" sz="4000" b="1" dirty="0">
                <a:solidFill>
                  <a:schemeClr val="dk2"/>
                </a:solidFill>
                <a:latin typeface="Proxima Nova"/>
                <a:ea typeface="Proxima Nova"/>
                <a:cs typeface="Proxima Nova"/>
                <a:sym typeface="Proxima Nova"/>
              </a:rPr>
              <a:t>Network Layer Functionalities</a:t>
            </a:r>
          </a:p>
        </p:txBody>
      </p:sp>
      <p:pic>
        <p:nvPicPr>
          <p:cNvPr id="225" name="Google Shape;225;p26"/>
          <p:cNvPicPr preferRelativeResize="0"/>
          <p:nvPr/>
        </p:nvPicPr>
        <p:blipFill>
          <a:blip r:embed="rId5">
            <a:alphaModFix/>
          </a:blip>
          <a:stretch>
            <a:fillRect/>
          </a:stretch>
        </p:blipFill>
        <p:spPr>
          <a:xfrm>
            <a:off x="7363438" y="148588"/>
            <a:ext cx="1495425" cy="371475"/>
          </a:xfrm>
          <a:prstGeom prst="rect">
            <a:avLst/>
          </a:prstGeom>
          <a:noFill/>
          <a:ln>
            <a:noFill/>
          </a:ln>
        </p:spPr>
      </p:pic>
    </p:spTree>
    <p:extLst>
      <p:ext uri="{BB962C8B-B14F-4D97-AF65-F5344CB8AC3E}">
        <p14:creationId xmlns:p14="http://schemas.microsoft.com/office/powerpoint/2010/main" val="392820137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038" y="4750"/>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pic>
        <p:nvPicPr>
          <p:cNvPr id="68" name="Google Shape;68;p15"/>
          <p:cNvPicPr preferRelativeResize="0"/>
          <p:nvPr/>
        </p:nvPicPr>
        <p:blipFill>
          <a:blip r:embed="rId5">
            <a:alphaModFix/>
          </a:blip>
          <a:stretch>
            <a:fillRect/>
          </a:stretch>
        </p:blipFill>
        <p:spPr>
          <a:xfrm>
            <a:off x="7363438" y="148588"/>
            <a:ext cx="1495425" cy="371475"/>
          </a:xfrm>
          <a:prstGeom prst="rect">
            <a:avLst/>
          </a:prstGeom>
          <a:noFill/>
          <a:ln>
            <a:noFill/>
          </a:ln>
        </p:spPr>
      </p:pic>
      <p:sp>
        <p:nvSpPr>
          <p:cNvPr id="69" name="Google Shape;69;p15"/>
          <p:cNvSpPr txBox="1"/>
          <p:nvPr/>
        </p:nvSpPr>
        <p:spPr>
          <a:xfrm>
            <a:off x="184936" y="95413"/>
            <a:ext cx="7200000" cy="540000"/>
          </a:xfrm>
          <a:prstGeom prst="rect">
            <a:avLst/>
          </a:prstGeom>
          <a:noFill/>
          <a:ln>
            <a:noFill/>
          </a:ln>
        </p:spPr>
        <p:txBody>
          <a:bodyPr spcFirstLastPara="1" wrap="square" lIns="91425" tIns="91425" rIns="91425" bIns="91425" anchor="t" anchorCtr="0">
            <a:spAutoFit/>
          </a:bodyPr>
          <a:lstStyle/>
          <a:p>
            <a:pPr lvl="0"/>
            <a:r>
              <a:rPr lang="en-US" sz="2300" dirty="0">
                <a:solidFill>
                  <a:srgbClr val="00A4B6"/>
                </a:solidFill>
                <a:latin typeface="Cambria" panose="02040503050406030204" pitchFamily="18" charset="0"/>
                <a:ea typeface="Cambria" panose="02040503050406030204" pitchFamily="18" charset="0"/>
                <a:cs typeface="Proxima Nova"/>
                <a:sym typeface="Proxima Nova"/>
              </a:rPr>
              <a:t>Routing Information Protocol (RIP)</a:t>
            </a:r>
          </a:p>
        </p:txBody>
      </p:sp>
      <p:sp>
        <p:nvSpPr>
          <p:cNvPr id="71" name="Google Shape;71;p15"/>
          <p:cNvSpPr txBox="1"/>
          <p:nvPr/>
        </p:nvSpPr>
        <p:spPr>
          <a:xfrm>
            <a:off x="127221" y="647358"/>
            <a:ext cx="8893408" cy="446246"/>
          </a:xfrm>
          <a:prstGeom prst="rect">
            <a:avLst/>
          </a:prstGeom>
          <a:noFill/>
          <a:ln>
            <a:noFill/>
          </a:ln>
        </p:spPr>
        <p:txBody>
          <a:bodyPr spcFirstLastPara="1" wrap="square" lIns="91425" tIns="91425" rIns="91425" bIns="91425" anchor="t" anchorCtr="0">
            <a:spAutoFit/>
          </a:bodyPr>
          <a:lstStyle/>
          <a:p>
            <a:pPr marL="180975" lvl="2" indent="-180975" algn="just">
              <a:buFont typeface="Arial" panose="020B0604020202020204" pitchFamily="34" charset="0"/>
              <a:buChar char="•"/>
            </a:pPr>
            <a:r>
              <a:rPr lang="en-US" sz="1700" b="1" dirty="0">
                <a:latin typeface="Cambria" panose="02040503050406030204" pitchFamily="18" charset="0"/>
                <a:ea typeface="Cambria" panose="02040503050406030204" pitchFamily="18" charset="0"/>
              </a:rPr>
              <a:t>Two node Instability</a:t>
            </a:r>
          </a:p>
        </p:txBody>
      </p:sp>
      <p:pic>
        <p:nvPicPr>
          <p:cNvPr id="2" name="Picture 1">
            <a:extLst>
              <a:ext uri="{FF2B5EF4-FFF2-40B4-BE49-F238E27FC236}">
                <a16:creationId xmlns:a16="http://schemas.microsoft.com/office/drawing/2014/main" id="{FD1950E1-83C0-FDE5-368E-38A52BB5EE36}"/>
              </a:ext>
            </a:extLst>
          </p:cNvPr>
          <p:cNvPicPr/>
          <p:nvPr/>
        </p:nvPicPr>
        <p:blipFill>
          <a:blip r:embed="rId6"/>
          <a:srcRect/>
          <a:stretch>
            <a:fillRect/>
          </a:stretch>
        </p:blipFill>
        <p:spPr bwMode="auto">
          <a:xfrm>
            <a:off x="1799772" y="1016001"/>
            <a:ext cx="7217008" cy="3978912"/>
          </a:xfrm>
          <a:prstGeom prst="rect">
            <a:avLst/>
          </a:prstGeom>
          <a:noFill/>
          <a:ln w="9525">
            <a:noFill/>
            <a:miter lim="800000"/>
            <a:headEnd/>
            <a:tailEnd/>
          </a:ln>
        </p:spPr>
      </p:pic>
    </p:spTree>
    <p:extLst>
      <p:ext uri="{BB962C8B-B14F-4D97-AF65-F5344CB8AC3E}">
        <p14:creationId xmlns:p14="http://schemas.microsoft.com/office/powerpoint/2010/main" val="428057289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038" y="4750"/>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pic>
        <p:nvPicPr>
          <p:cNvPr id="68" name="Google Shape;68;p15"/>
          <p:cNvPicPr preferRelativeResize="0"/>
          <p:nvPr/>
        </p:nvPicPr>
        <p:blipFill>
          <a:blip r:embed="rId5">
            <a:alphaModFix/>
          </a:blip>
          <a:stretch>
            <a:fillRect/>
          </a:stretch>
        </p:blipFill>
        <p:spPr>
          <a:xfrm>
            <a:off x="7363438" y="148588"/>
            <a:ext cx="1495425" cy="371475"/>
          </a:xfrm>
          <a:prstGeom prst="rect">
            <a:avLst/>
          </a:prstGeom>
          <a:noFill/>
          <a:ln>
            <a:noFill/>
          </a:ln>
        </p:spPr>
      </p:pic>
      <p:sp>
        <p:nvSpPr>
          <p:cNvPr id="69" name="Google Shape;69;p15"/>
          <p:cNvSpPr txBox="1"/>
          <p:nvPr/>
        </p:nvSpPr>
        <p:spPr>
          <a:xfrm>
            <a:off x="184936" y="95413"/>
            <a:ext cx="7200000" cy="540000"/>
          </a:xfrm>
          <a:prstGeom prst="rect">
            <a:avLst/>
          </a:prstGeom>
          <a:noFill/>
          <a:ln>
            <a:noFill/>
          </a:ln>
        </p:spPr>
        <p:txBody>
          <a:bodyPr spcFirstLastPara="1" wrap="square" lIns="91425" tIns="91425" rIns="91425" bIns="91425" anchor="t" anchorCtr="0">
            <a:spAutoFit/>
          </a:bodyPr>
          <a:lstStyle/>
          <a:p>
            <a:pPr lvl="0"/>
            <a:r>
              <a:rPr lang="en-US" sz="2300" dirty="0">
                <a:solidFill>
                  <a:srgbClr val="00A4B6"/>
                </a:solidFill>
                <a:latin typeface="Cambria" panose="02040503050406030204" pitchFamily="18" charset="0"/>
                <a:ea typeface="Cambria" panose="02040503050406030204" pitchFamily="18" charset="0"/>
                <a:cs typeface="Proxima Nova"/>
                <a:sym typeface="Proxima Nova"/>
              </a:rPr>
              <a:t>Routing Information Protocol (RIP)</a:t>
            </a:r>
          </a:p>
        </p:txBody>
      </p:sp>
      <p:sp>
        <p:nvSpPr>
          <p:cNvPr id="71" name="Google Shape;71;p15"/>
          <p:cNvSpPr txBox="1"/>
          <p:nvPr/>
        </p:nvSpPr>
        <p:spPr>
          <a:xfrm>
            <a:off x="127221" y="647358"/>
            <a:ext cx="8893408" cy="446246"/>
          </a:xfrm>
          <a:prstGeom prst="rect">
            <a:avLst/>
          </a:prstGeom>
          <a:noFill/>
          <a:ln>
            <a:noFill/>
          </a:ln>
        </p:spPr>
        <p:txBody>
          <a:bodyPr spcFirstLastPara="1" wrap="square" lIns="91425" tIns="91425" rIns="91425" bIns="91425" anchor="t" anchorCtr="0">
            <a:spAutoFit/>
          </a:bodyPr>
          <a:lstStyle/>
          <a:p>
            <a:pPr marL="180975" lvl="2" indent="-180975" algn="just">
              <a:buFont typeface="Arial" panose="020B0604020202020204" pitchFamily="34" charset="0"/>
              <a:buChar char="•"/>
            </a:pPr>
            <a:r>
              <a:rPr lang="en-US" sz="1700" b="1" dirty="0">
                <a:latin typeface="Cambria" panose="02040503050406030204" pitchFamily="18" charset="0"/>
                <a:ea typeface="Cambria" panose="02040503050406030204" pitchFamily="18" charset="0"/>
              </a:rPr>
              <a:t>Three node Instability</a:t>
            </a:r>
          </a:p>
        </p:txBody>
      </p:sp>
      <p:pic>
        <p:nvPicPr>
          <p:cNvPr id="2" name="Picture 1">
            <a:extLst>
              <a:ext uri="{FF2B5EF4-FFF2-40B4-BE49-F238E27FC236}">
                <a16:creationId xmlns:a16="http://schemas.microsoft.com/office/drawing/2014/main" id="{BE996348-6723-2309-3328-A22A19133B29}"/>
              </a:ext>
            </a:extLst>
          </p:cNvPr>
          <p:cNvPicPr>
            <a:picLocks noChangeAspect="1"/>
          </p:cNvPicPr>
          <p:nvPr/>
        </p:nvPicPr>
        <p:blipFill>
          <a:blip r:embed="rId6"/>
          <a:stretch>
            <a:fillRect/>
          </a:stretch>
        </p:blipFill>
        <p:spPr>
          <a:xfrm>
            <a:off x="2830286" y="745086"/>
            <a:ext cx="6186493" cy="4303002"/>
          </a:xfrm>
          <a:prstGeom prst="rect">
            <a:avLst/>
          </a:prstGeom>
        </p:spPr>
      </p:pic>
    </p:spTree>
    <p:extLst>
      <p:ext uri="{BB962C8B-B14F-4D97-AF65-F5344CB8AC3E}">
        <p14:creationId xmlns:p14="http://schemas.microsoft.com/office/powerpoint/2010/main" val="154297509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pic>
        <p:nvPicPr>
          <p:cNvPr id="219" name="Google Shape;219;p26"/>
          <p:cNvPicPr preferRelativeResize="0"/>
          <p:nvPr/>
        </p:nvPicPr>
        <p:blipFill>
          <a:blip r:embed="rId3">
            <a:alphaModFix/>
          </a:blip>
          <a:stretch>
            <a:fillRect/>
          </a:stretch>
        </p:blipFill>
        <p:spPr>
          <a:xfrm>
            <a:off x="0" y="0"/>
            <a:ext cx="9144000" cy="5139333"/>
          </a:xfrm>
          <a:prstGeom prst="rect">
            <a:avLst/>
          </a:prstGeom>
          <a:noFill/>
          <a:ln>
            <a:noFill/>
          </a:ln>
        </p:spPr>
      </p:pic>
      <p:pic>
        <p:nvPicPr>
          <p:cNvPr id="220" name="Google Shape;220;p26"/>
          <p:cNvPicPr preferRelativeResize="0"/>
          <p:nvPr/>
        </p:nvPicPr>
        <p:blipFill>
          <a:blip r:embed="rId4">
            <a:alphaModFix/>
          </a:blip>
          <a:stretch>
            <a:fillRect/>
          </a:stretch>
        </p:blipFill>
        <p:spPr>
          <a:xfrm>
            <a:off x="4763" y="4750"/>
            <a:ext cx="9134475" cy="5133975"/>
          </a:xfrm>
          <a:prstGeom prst="rect">
            <a:avLst/>
          </a:prstGeom>
          <a:noFill/>
          <a:ln>
            <a:noFill/>
          </a:ln>
        </p:spPr>
      </p:pic>
      <p:sp>
        <p:nvSpPr>
          <p:cNvPr id="221" name="Google Shape;221;p26"/>
          <p:cNvSpPr txBox="1"/>
          <p:nvPr/>
        </p:nvSpPr>
        <p:spPr>
          <a:xfrm>
            <a:off x="181429" y="880252"/>
            <a:ext cx="6154058" cy="800189"/>
          </a:xfrm>
          <a:prstGeom prst="rect">
            <a:avLst/>
          </a:prstGeom>
          <a:noFill/>
          <a:ln>
            <a:noFill/>
          </a:ln>
        </p:spPr>
        <p:txBody>
          <a:bodyPr spcFirstLastPara="1" wrap="square" lIns="91425" tIns="91425" rIns="91425" bIns="91425" anchor="t" anchorCtr="0">
            <a:spAutoFit/>
          </a:bodyPr>
          <a:lstStyle/>
          <a:p>
            <a:pPr lvl="0"/>
            <a:r>
              <a:rPr lang="en-IN" sz="4000" b="1" dirty="0">
                <a:solidFill>
                  <a:schemeClr val="dk2"/>
                </a:solidFill>
                <a:latin typeface="Proxima Nova"/>
                <a:ea typeface="Proxima Nova"/>
                <a:cs typeface="Proxima Nova"/>
                <a:sym typeface="Proxima Nova"/>
              </a:rPr>
              <a:t>Link State Routing (OSPF)</a:t>
            </a:r>
          </a:p>
        </p:txBody>
      </p:sp>
      <p:pic>
        <p:nvPicPr>
          <p:cNvPr id="225" name="Google Shape;225;p26"/>
          <p:cNvPicPr preferRelativeResize="0"/>
          <p:nvPr/>
        </p:nvPicPr>
        <p:blipFill>
          <a:blip r:embed="rId5">
            <a:alphaModFix/>
          </a:blip>
          <a:stretch>
            <a:fillRect/>
          </a:stretch>
        </p:blipFill>
        <p:spPr>
          <a:xfrm>
            <a:off x="7363438" y="148588"/>
            <a:ext cx="1495425" cy="371475"/>
          </a:xfrm>
          <a:prstGeom prst="rect">
            <a:avLst/>
          </a:prstGeom>
          <a:noFill/>
          <a:ln>
            <a:noFill/>
          </a:ln>
        </p:spPr>
      </p:pic>
    </p:spTree>
    <p:extLst>
      <p:ext uri="{BB962C8B-B14F-4D97-AF65-F5344CB8AC3E}">
        <p14:creationId xmlns:p14="http://schemas.microsoft.com/office/powerpoint/2010/main" val="343162764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038" y="4750"/>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pic>
        <p:nvPicPr>
          <p:cNvPr id="68" name="Google Shape;68;p15"/>
          <p:cNvPicPr preferRelativeResize="0"/>
          <p:nvPr/>
        </p:nvPicPr>
        <p:blipFill>
          <a:blip r:embed="rId5">
            <a:alphaModFix/>
          </a:blip>
          <a:stretch>
            <a:fillRect/>
          </a:stretch>
        </p:blipFill>
        <p:spPr>
          <a:xfrm>
            <a:off x="7363438" y="148588"/>
            <a:ext cx="1495425" cy="371475"/>
          </a:xfrm>
          <a:prstGeom prst="rect">
            <a:avLst/>
          </a:prstGeom>
          <a:noFill/>
          <a:ln>
            <a:noFill/>
          </a:ln>
        </p:spPr>
      </p:pic>
      <p:sp>
        <p:nvSpPr>
          <p:cNvPr id="69" name="Google Shape;69;p15"/>
          <p:cNvSpPr txBox="1"/>
          <p:nvPr/>
        </p:nvSpPr>
        <p:spPr>
          <a:xfrm>
            <a:off x="184936" y="95413"/>
            <a:ext cx="7200000" cy="540000"/>
          </a:xfrm>
          <a:prstGeom prst="rect">
            <a:avLst/>
          </a:prstGeom>
          <a:noFill/>
          <a:ln>
            <a:noFill/>
          </a:ln>
        </p:spPr>
        <p:txBody>
          <a:bodyPr spcFirstLastPara="1" wrap="square" lIns="91425" tIns="91425" rIns="91425" bIns="91425" anchor="t" anchorCtr="0">
            <a:spAutoFit/>
          </a:bodyPr>
          <a:lstStyle/>
          <a:p>
            <a:pPr lvl="0"/>
            <a:r>
              <a:rPr lang="en-US" sz="2300" dirty="0">
                <a:solidFill>
                  <a:srgbClr val="00A4B6"/>
                </a:solidFill>
                <a:latin typeface="Cambria" panose="02040503050406030204" pitchFamily="18" charset="0"/>
                <a:ea typeface="Cambria" panose="02040503050406030204" pitchFamily="18" charset="0"/>
                <a:cs typeface="Proxima Nova"/>
                <a:sym typeface="Proxima Nova"/>
              </a:rPr>
              <a:t>Link State Routing</a:t>
            </a:r>
          </a:p>
        </p:txBody>
      </p:sp>
      <p:sp>
        <p:nvSpPr>
          <p:cNvPr id="71" name="Google Shape;71;p15"/>
          <p:cNvSpPr txBox="1"/>
          <p:nvPr/>
        </p:nvSpPr>
        <p:spPr>
          <a:xfrm>
            <a:off x="127221" y="647358"/>
            <a:ext cx="8864379" cy="3585567"/>
          </a:xfrm>
          <a:prstGeom prst="rect">
            <a:avLst/>
          </a:prstGeom>
          <a:noFill/>
          <a:ln>
            <a:noFill/>
          </a:ln>
        </p:spPr>
        <p:txBody>
          <a:bodyPr spcFirstLastPara="1" wrap="square" lIns="91425" tIns="91425" rIns="91425" bIns="91425" anchor="t" anchorCtr="0">
            <a:spAutoFit/>
          </a:bodyPr>
          <a:lstStyle/>
          <a:p>
            <a:pPr marL="180975" lvl="2" indent="-180975" algn="just">
              <a:buFont typeface="Arial" panose="020B0604020202020204" pitchFamily="34" charset="0"/>
              <a:buChar char="•"/>
            </a:pPr>
            <a:r>
              <a:rPr lang="en-US" sz="1700" dirty="0">
                <a:latin typeface="Cambria" panose="02040503050406030204" pitchFamily="18" charset="0"/>
                <a:ea typeface="Cambria" panose="02040503050406030204" pitchFamily="18" charset="0"/>
              </a:rPr>
              <a:t>Developed to overcome the disadvantages of the distance vector protocols.</a:t>
            </a:r>
          </a:p>
          <a:p>
            <a:pPr marL="180975" lvl="2" indent="-180975" algn="just">
              <a:buFont typeface="Arial" panose="020B0604020202020204" pitchFamily="34" charset="0"/>
              <a:buChar char="•"/>
            </a:pPr>
            <a:endParaRPr lang="en-US" sz="1700" dirty="0">
              <a:latin typeface="Cambria" panose="02040503050406030204" pitchFamily="18" charset="0"/>
              <a:ea typeface="Cambria" panose="02040503050406030204" pitchFamily="18" charset="0"/>
            </a:endParaRPr>
          </a:p>
          <a:p>
            <a:pPr marL="180975" lvl="2" indent="-180975" algn="just">
              <a:buFont typeface="Arial" panose="020B0604020202020204" pitchFamily="34" charset="0"/>
              <a:buChar char="•"/>
            </a:pPr>
            <a:r>
              <a:rPr lang="en-US" sz="1700" b="1" dirty="0">
                <a:latin typeface="Cambria" panose="02040503050406030204" pitchFamily="18" charset="0"/>
                <a:ea typeface="Cambria" panose="02040503050406030204" pitchFamily="18" charset="0"/>
              </a:rPr>
              <a:t>Link – </a:t>
            </a:r>
            <a:r>
              <a:rPr lang="en-US" sz="1700" dirty="0">
                <a:latin typeface="Cambria" panose="02040503050406030204" pitchFamily="18" charset="0"/>
                <a:ea typeface="Cambria" panose="02040503050406030204" pitchFamily="18" charset="0"/>
              </a:rPr>
              <a:t>This is an interface on a router.</a:t>
            </a:r>
          </a:p>
          <a:p>
            <a:pPr marL="180975" lvl="2" indent="-180975" algn="just">
              <a:buFont typeface="Arial" panose="020B0604020202020204" pitchFamily="34" charset="0"/>
              <a:buChar char="•"/>
            </a:pPr>
            <a:endParaRPr lang="en-US" sz="1700" dirty="0">
              <a:latin typeface="Cambria" panose="02040503050406030204" pitchFamily="18" charset="0"/>
              <a:ea typeface="Cambria" panose="02040503050406030204" pitchFamily="18" charset="0"/>
            </a:endParaRPr>
          </a:p>
          <a:p>
            <a:pPr marL="180975" lvl="2" indent="-180975" algn="just">
              <a:buFont typeface="Arial" panose="020B0604020202020204" pitchFamily="34" charset="0"/>
              <a:buChar char="•"/>
            </a:pPr>
            <a:r>
              <a:rPr lang="en-US" sz="1700" b="1" dirty="0">
                <a:latin typeface="Cambria" panose="02040503050406030204" pitchFamily="18" charset="0"/>
                <a:ea typeface="Cambria" panose="02040503050406030204" pitchFamily="18" charset="0"/>
              </a:rPr>
              <a:t>Link State – </a:t>
            </a:r>
            <a:r>
              <a:rPr lang="en-US" sz="1700" dirty="0">
                <a:latin typeface="Cambria" panose="02040503050406030204" pitchFamily="18" charset="0"/>
                <a:ea typeface="Cambria" panose="02040503050406030204" pitchFamily="18" charset="0"/>
              </a:rPr>
              <a:t>This is the information about the state of the links.</a:t>
            </a:r>
          </a:p>
          <a:p>
            <a:pPr marL="180975" lvl="2" indent="-180975" algn="just">
              <a:buFont typeface="Arial" panose="020B0604020202020204" pitchFamily="34" charset="0"/>
              <a:buChar char="•"/>
            </a:pPr>
            <a:endParaRPr lang="en-US" sz="1700" dirty="0">
              <a:latin typeface="Cambria" panose="02040503050406030204" pitchFamily="18" charset="0"/>
              <a:ea typeface="Cambria" panose="02040503050406030204" pitchFamily="18" charset="0"/>
            </a:endParaRPr>
          </a:p>
          <a:p>
            <a:pPr marL="180975" lvl="2" indent="-180975" algn="just">
              <a:buFont typeface="Arial" panose="020B0604020202020204" pitchFamily="34" charset="0"/>
              <a:buChar char="•"/>
            </a:pPr>
            <a:r>
              <a:rPr lang="en-US" sz="1700" b="1" dirty="0">
                <a:latin typeface="Cambria" panose="02040503050406030204" pitchFamily="18" charset="0"/>
                <a:ea typeface="Cambria" panose="02040503050406030204" pitchFamily="18" charset="0"/>
              </a:rPr>
              <a:t>Characteristics:</a:t>
            </a:r>
          </a:p>
          <a:p>
            <a:pPr marL="536575" lvl="2" indent="-285750" algn="just">
              <a:buFont typeface="Wingdings" panose="05000000000000000000" pitchFamily="2" charset="2"/>
              <a:buChar char="ü"/>
            </a:pPr>
            <a:r>
              <a:rPr lang="en-US" sz="1700" dirty="0">
                <a:latin typeface="Cambria" panose="02040503050406030204" pitchFamily="18" charset="0"/>
                <a:ea typeface="Cambria" panose="02040503050406030204" pitchFamily="18" charset="0"/>
              </a:rPr>
              <a:t>Updates are incremental &amp; entire routing table is not sent as update.</a:t>
            </a:r>
          </a:p>
          <a:p>
            <a:pPr marL="536575" lvl="2" indent="-285750" algn="just">
              <a:buFont typeface="Wingdings" panose="05000000000000000000" pitchFamily="2" charset="2"/>
              <a:buChar char="ü"/>
            </a:pPr>
            <a:r>
              <a:rPr lang="en-US" sz="1700" dirty="0">
                <a:latin typeface="Cambria" panose="02040503050406030204" pitchFamily="18" charset="0"/>
                <a:ea typeface="Cambria" panose="02040503050406030204" pitchFamily="18" charset="0"/>
              </a:rPr>
              <a:t>Updates are triggered not periodic. </a:t>
            </a:r>
          </a:p>
          <a:p>
            <a:pPr marL="536575" lvl="2" indent="-285750" algn="just">
              <a:buFont typeface="Wingdings" panose="05000000000000000000" pitchFamily="2" charset="2"/>
              <a:buChar char="ü"/>
            </a:pPr>
            <a:r>
              <a:rPr lang="en-US" sz="1700" dirty="0">
                <a:latin typeface="Cambria" panose="02040503050406030204" pitchFamily="18" charset="0"/>
                <a:ea typeface="Cambria" panose="02040503050406030204" pitchFamily="18" charset="0"/>
              </a:rPr>
              <a:t>Updates are sent to entire network.</a:t>
            </a:r>
          </a:p>
          <a:p>
            <a:pPr marL="536575" lvl="2" indent="-285750" algn="just">
              <a:buFont typeface="Wingdings" panose="05000000000000000000" pitchFamily="2" charset="2"/>
              <a:buChar char="ü"/>
            </a:pPr>
            <a:r>
              <a:rPr lang="en-US" sz="1700" dirty="0">
                <a:latin typeface="Cambria" panose="02040503050406030204" pitchFamily="18" charset="0"/>
                <a:ea typeface="Cambria" panose="02040503050406030204" pitchFamily="18" charset="0"/>
              </a:rPr>
              <a:t>Routers have visibility of entire network of that area only.</a:t>
            </a:r>
          </a:p>
          <a:p>
            <a:pPr marL="536575" lvl="2" indent="-285750" algn="just">
              <a:buFont typeface="Wingdings" panose="05000000000000000000" pitchFamily="2" charset="2"/>
              <a:buChar char="ü"/>
            </a:pPr>
            <a:r>
              <a:rPr lang="en-US" sz="1700" dirty="0">
                <a:latin typeface="Cambria" panose="02040503050406030204" pitchFamily="18" charset="0"/>
                <a:ea typeface="Cambria" panose="02040503050406030204" pitchFamily="18" charset="0"/>
              </a:rPr>
              <a:t>No routing loops.</a:t>
            </a:r>
          </a:p>
          <a:p>
            <a:pPr marL="536575" lvl="2" indent="-285750" algn="just">
              <a:buFont typeface="Wingdings" panose="05000000000000000000" pitchFamily="2" charset="2"/>
              <a:buChar char="ü"/>
            </a:pPr>
            <a:r>
              <a:rPr lang="en-US" sz="1700" dirty="0">
                <a:latin typeface="Cambria" panose="02040503050406030204" pitchFamily="18" charset="0"/>
                <a:ea typeface="Cambria" panose="02040503050406030204" pitchFamily="18" charset="0"/>
              </a:rPr>
              <a:t>Convergence is fast because of triggered updates.</a:t>
            </a:r>
          </a:p>
        </p:txBody>
      </p:sp>
    </p:spTree>
    <p:extLst>
      <p:ext uri="{BB962C8B-B14F-4D97-AF65-F5344CB8AC3E}">
        <p14:creationId xmlns:p14="http://schemas.microsoft.com/office/powerpoint/2010/main" val="36512718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038" y="4750"/>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pic>
        <p:nvPicPr>
          <p:cNvPr id="68" name="Google Shape;68;p15"/>
          <p:cNvPicPr preferRelativeResize="0"/>
          <p:nvPr/>
        </p:nvPicPr>
        <p:blipFill>
          <a:blip r:embed="rId5">
            <a:alphaModFix/>
          </a:blip>
          <a:stretch>
            <a:fillRect/>
          </a:stretch>
        </p:blipFill>
        <p:spPr>
          <a:xfrm>
            <a:off x="7363438" y="148588"/>
            <a:ext cx="1495425" cy="371475"/>
          </a:xfrm>
          <a:prstGeom prst="rect">
            <a:avLst/>
          </a:prstGeom>
          <a:noFill/>
          <a:ln>
            <a:noFill/>
          </a:ln>
        </p:spPr>
      </p:pic>
      <p:sp>
        <p:nvSpPr>
          <p:cNvPr id="69" name="Google Shape;69;p15"/>
          <p:cNvSpPr txBox="1"/>
          <p:nvPr/>
        </p:nvSpPr>
        <p:spPr>
          <a:xfrm>
            <a:off x="184936" y="95413"/>
            <a:ext cx="7200000" cy="540000"/>
          </a:xfrm>
          <a:prstGeom prst="rect">
            <a:avLst/>
          </a:prstGeom>
          <a:noFill/>
          <a:ln>
            <a:noFill/>
          </a:ln>
        </p:spPr>
        <p:txBody>
          <a:bodyPr spcFirstLastPara="1" wrap="square" lIns="91425" tIns="91425" rIns="91425" bIns="91425" anchor="t" anchorCtr="0">
            <a:spAutoFit/>
          </a:bodyPr>
          <a:lstStyle/>
          <a:p>
            <a:pPr lvl="0"/>
            <a:r>
              <a:rPr lang="en-US" sz="2300" dirty="0">
                <a:solidFill>
                  <a:srgbClr val="00A4B6"/>
                </a:solidFill>
                <a:latin typeface="Cambria" panose="02040503050406030204" pitchFamily="18" charset="0"/>
                <a:ea typeface="Cambria" panose="02040503050406030204" pitchFamily="18" charset="0"/>
                <a:cs typeface="Proxima Nova"/>
                <a:sym typeface="Proxima Nova"/>
              </a:rPr>
              <a:t>Link State Routing</a:t>
            </a:r>
          </a:p>
        </p:txBody>
      </p:sp>
      <p:sp>
        <p:nvSpPr>
          <p:cNvPr id="71" name="Google Shape;71;p15"/>
          <p:cNvSpPr txBox="1"/>
          <p:nvPr/>
        </p:nvSpPr>
        <p:spPr>
          <a:xfrm>
            <a:off x="127221" y="647358"/>
            <a:ext cx="8864379" cy="1754296"/>
          </a:xfrm>
          <a:prstGeom prst="rect">
            <a:avLst/>
          </a:prstGeom>
          <a:noFill/>
          <a:ln>
            <a:noFill/>
          </a:ln>
        </p:spPr>
        <p:txBody>
          <a:bodyPr spcFirstLastPara="1" wrap="square" lIns="91425" tIns="91425" rIns="91425" bIns="91425" anchor="t" anchorCtr="0">
            <a:spAutoFit/>
          </a:bodyPr>
          <a:lstStyle/>
          <a:p>
            <a:pPr marL="180975" lvl="2" indent="-180975" algn="just">
              <a:buFont typeface="Arial" panose="020B0604020202020204" pitchFamily="34" charset="0"/>
              <a:buChar char="•"/>
            </a:pPr>
            <a:r>
              <a:rPr lang="en-US" sz="1700" dirty="0">
                <a:latin typeface="Cambria" panose="02040503050406030204" pitchFamily="18" charset="0"/>
                <a:ea typeface="Cambria" panose="02040503050406030204" pitchFamily="18" charset="0"/>
              </a:rPr>
              <a:t>Developed to overcome the disadvantages of the distance vector protocols.</a:t>
            </a:r>
          </a:p>
          <a:p>
            <a:pPr marL="180975" lvl="2" indent="-180975" algn="just">
              <a:buFont typeface="Arial" panose="020B0604020202020204" pitchFamily="34" charset="0"/>
              <a:buChar char="•"/>
            </a:pPr>
            <a:endParaRPr lang="en-US" sz="1700" dirty="0">
              <a:latin typeface="Cambria" panose="02040503050406030204" pitchFamily="18" charset="0"/>
              <a:ea typeface="Cambria" panose="02040503050406030204" pitchFamily="18" charset="0"/>
            </a:endParaRPr>
          </a:p>
          <a:p>
            <a:pPr marL="180975" lvl="2" indent="-180975" algn="just">
              <a:buFont typeface="Arial" panose="020B0604020202020204" pitchFamily="34" charset="0"/>
              <a:buChar char="•"/>
            </a:pPr>
            <a:r>
              <a:rPr lang="en-US" sz="1700" dirty="0">
                <a:latin typeface="Cambria" panose="02040503050406030204" pitchFamily="18" charset="0"/>
                <a:ea typeface="Cambria" panose="02040503050406030204" pitchFamily="18" charset="0"/>
              </a:rPr>
              <a:t>Each router learns about its own directly connected networks.</a:t>
            </a:r>
          </a:p>
          <a:p>
            <a:pPr marL="180975" lvl="2" indent="-180975" algn="just">
              <a:buFont typeface="Arial" panose="020B0604020202020204" pitchFamily="34" charset="0"/>
              <a:buChar char="•"/>
            </a:pPr>
            <a:endParaRPr lang="en-US" sz="1700" dirty="0">
              <a:latin typeface="Cambria" panose="02040503050406030204" pitchFamily="18" charset="0"/>
              <a:ea typeface="Cambria" panose="02040503050406030204" pitchFamily="18" charset="0"/>
            </a:endParaRPr>
          </a:p>
          <a:p>
            <a:pPr marL="180975" lvl="2" indent="-180975" algn="just">
              <a:buFont typeface="Arial" panose="020B0604020202020204" pitchFamily="34" charset="0"/>
              <a:buChar char="•"/>
            </a:pPr>
            <a:r>
              <a:rPr lang="en-US" sz="1700" dirty="0">
                <a:latin typeface="Cambria" panose="02040503050406030204" pitchFamily="18" charset="0"/>
                <a:ea typeface="Cambria" panose="02040503050406030204" pitchFamily="18" charset="0"/>
              </a:rPr>
              <a:t>Link state routers exchange hello packet to “meet” other directly connected link state routers.</a:t>
            </a:r>
          </a:p>
        </p:txBody>
      </p:sp>
      <p:pic>
        <p:nvPicPr>
          <p:cNvPr id="3" name="Picture 2">
            <a:extLst>
              <a:ext uri="{FF2B5EF4-FFF2-40B4-BE49-F238E27FC236}">
                <a16:creationId xmlns:a16="http://schemas.microsoft.com/office/drawing/2014/main" id="{3669C7F8-FE8B-6D39-AC91-7DEB9AC3AEF2}"/>
              </a:ext>
            </a:extLst>
          </p:cNvPr>
          <p:cNvPicPr/>
          <p:nvPr/>
        </p:nvPicPr>
        <p:blipFill>
          <a:blip r:embed="rId6"/>
          <a:srcRect/>
          <a:stretch>
            <a:fillRect/>
          </a:stretch>
        </p:blipFill>
        <p:spPr bwMode="auto">
          <a:xfrm>
            <a:off x="1521665" y="2334190"/>
            <a:ext cx="6589485" cy="2506324"/>
          </a:xfrm>
          <a:prstGeom prst="rect">
            <a:avLst/>
          </a:prstGeom>
          <a:noFill/>
          <a:ln w="9525">
            <a:noFill/>
            <a:miter lim="800000"/>
            <a:headEnd/>
            <a:tailEnd/>
          </a:ln>
        </p:spPr>
      </p:pic>
    </p:spTree>
    <p:extLst>
      <p:ext uri="{BB962C8B-B14F-4D97-AF65-F5344CB8AC3E}">
        <p14:creationId xmlns:p14="http://schemas.microsoft.com/office/powerpoint/2010/main" val="230106354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038" y="4750"/>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pic>
        <p:nvPicPr>
          <p:cNvPr id="68" name="Google Shape;68;p15"/>
          <p:cNvPicPr preferRelativeResize="0"/>
          <p:nvPr/>
        </p:nvPicPr>
        <p:blipFill>
          <a:blip r:embed="rId5">
            <a:alphaModFix/>
          </a:blip>
          <a:stretch>
            <a:fillRect/>
          </a:stretch>
        </p:blipFill>
        <p:spPr>
          <a:xfrm>
            <a:off x="7363438" y="148588"/>
            <a:ext cx="1495425" cy="371475"/>
          </a:xfrm>
          <a:prstGeom prst="rect">
            <a:avLst/>
          </a:prstGeom>
          <a:noFill/>
          <a:ln>
            <a:noFill/>
          </a:ln>
        </p:spPr>
      </p:pic>
      <p:sp>
        <p:nvSpPr>
          <p:cNvPr id="69" name="Google Shape;69;p15"/>
          <p:cNvSpPr txBox="1"/>
          <p:nvPr/>
        </p:nvSpPr>
        <p:spPr>
          <a:xfrm>
            <a:off x="184936" y="95413"/>
            <a:ext cx="7200000" cy="540000"/>
          </a:xfrm>
          <a:prstGeom prst="rect">
            <a:avLst/>
          </a:prstGeom>
          <a:noFill/>
          <a:ln>
            <a:noFill/>
          </a:ln>
        </p:spPr>
        <p:txBody>
          <a:bodyPr spcFirstLastPara="1" wrap="square" lIns="91425" tIns="91425" rIns="91425" bIns="91425" anchor="t" anchorCtr="0">
            <a:spAutoFit/>
          </a:bodyPr>
          <a:lstStyle/>
          <a:p>
            <a:pPr lvl="0"/>
            <a:r>
              <a:rPr lang="en-US" sz="2300" dirty="0">
                <a:solidFill>
                  <a:srgbClr val="00A4B6"/>
                </a:solidFill>
                <a:latin typeface="Cambria" panose="02040503050406030204" pitchFamily="18" charset="0"/>
                <a:ea typeface="Cambria" panose="02040503050406030204" pitchFamily="18" charset="0"/>
                <a:cs typeface="Proxima Nova"/>
                <a:sym typeface="Proxima Nova"/>
              </a:rPr>
              <a:t>Link State Routing</a:t>
            </a:r>
          </a:p>
        </p:txBody>
      </p:sp>
      <p:sp>
        <p:nvSpPr>
          <p:cNvPr id="71" name="Google Shape;71;p15"/>
          <p:cNvSpPr txBox="1"/>
          <p:nvPr/>
        </p:nvSpPr>
        <p:spPr>
          <a:xfrm>
            <a:off x="127221" y="618330"/>
            <a:ext cx="8864379" cy="4539674"/>
          </a:xfrm>
          <a:prstGeom prst="rect">
            <a:avLst/>
          </a:prstGeom>
          <a:noFill/>
          <a:ln>
            <a:noFill/>
          </a:ln>
        </p:spPr>
        <p:txBody>
          <a:bodyPr spcFirstLastPara="1" wrap="square" lIns="91425" tIns="91425" rIns="91425" bIns="91425" anchor="t" anchorCtr="0">
            <a:spAutoFit/>
          </a:bodyPr>
          <a:lstStyle/>
          <a:p>
            <a:pPr marL="180975" lvl="2" indent="-180975" algn="just">
              <a:buFont typeface="Arial" panose="020B0604020202020204" pitchFamily="34" charset="0"/>
              <a:buChar char="•"/>
            </a:pPr>
            <a:r>
              <a:rPr lang="en-US" sz="1700" dirty="0">
                <a:latin typeface="Cambria" panose="02040503050406030204" pitchFamily="18" charset="0"/>
                <a:ea typeface="Cambria" panose="02040503050406030204" pitchFamily="18" charset="0"/>
              </a:rPr>
              <a:t>Each router builds its own Link State Packet (LSP) which includes information about neighbors such as neighbor ID, link type &amp; bandwidth.</a:t>
            </a:r>
          </a:p>
          <a:p>
            <a:pPr marL="180975" lvl="2" indent="-180975" algn="just">
              <a:buFont typeface="Arial" panose="020B0604020202020204" pitchFamily="34" charset="0"/>
              <a:buChar char="•"/>
            </a:pPr>
            <a:endParaRPr lang="en-US" sz="1700" dirty="0">
              <a:latin typeface="Cambria" panose="02040503050406030204" pitchFamily="18" charset="0"/>
              <a:ea typeface="Cambria" panose="02040503050406030204" pitchFamily="18" charset="0"/>
            </a:endParaRPr>
          </a:p>
          <a:p>
            <a:pPr marL="180975" lvl="2" indent="-180975" algn="just">
              <a:buFont typeface="Arial" panose="020B0604020202020204" pitchFamily="34" charset="0"/>
              <a:buChar char="•"/>
            </a:pPr>
            <a:r>
              <a:rPr lang="en-US" sz="1700" dirty="0">
                <a:latin typeface="Cambria" panose="02040503050406030204" pitchFamily="18" charset="0"/>
                <a:ea typeface="Cambria" panose="02040503050406030204" pitchFamily="18" charset="0"/>
              </a:rPr>
              <a:t>After the LSP is created the router floods it to all neighbors who then store the information and then forward it until all routers have the same information.</a:t>
            </a:r>
          </a:p>
          <a:p>
            <a:pPr marL="180975" lvl="2" indent="-180975" algn="just">
              <a:buFont typeface="Arial" panose="020B0604020202020204" pitchFamily="34" charset="0"/>
              <a:buChar char="•"/>
            </a:pPr>
            <a:endParaRPr lang="en-US" sz="1700" dirty="0">
              <a:latin typeface="Cambria" panose="02040503050406030204" pitchFamily="18" charset="0"/>
              <a:ea typeface="Cambria" panose="02040503050406030204" pitchFamily="18" charset="0"/>
            </a:endParaRPr>
          </a:p>
          <a:p>
            <a:pPr marL="180975" lvl="2" indent="-180975" algn="just">
              <a:buFont typeface="Arial" panose="020B0604020202020204" pitchFamily="34" charset="0"/>
              <a:buChar char="•"/>
            </a:pPr>
            <a:r>
              <a:rPr lang="en-US" sz="1700" dirty="0">
                <a:latin typeface="Cambria" panose="02040503050406030204" pitchFamily="18" charset="0"/>
                <a:ea typeface="Cambria" panose="02040503050406030204" pitchFamily="18" charset="0"/>
              </a:rPr>
              <a:t>Once all the routers have received all the LSPs, the routers then construct a topological map of the network which is used to determine the best routes to a destination.</a:t>
            </a:r>
          </a:p>
          <a:p>
            <a:pPr marL="180975" lvl="2" indent="-180975" algn="just">
              <a:buFont typeface="Arial" panose="020B0604020202020204" pitchFamily="34" charset="0"/>
              <a:buChar char="•"/>
            </a:pPr>
            <a:endParaRPr lang="en-US" sz="1700" dirty="0">
              <a:latin typeface="Cambria" panose="02040503050406030204" pitchFamily="18" charset="0"/>
              <a:ea typeface="Cambria" panose="02040503050406030204" pitchFamily="18" charset="0"/>
            </a:endParaRPr>
          </a:p>
          <a:p>
            <a:pPr marL="180975" lvl="2" indent="-180975" algn="just">
              <a:buFont typeface="Arial" panose="020B0604020202020204" pitchFamily="34" charset="0"/>
              <a:buChar char="•"/>
            </a:pPr>
            <a:r>
              <a:rPr lang="en-US" sz="1700" dirty="0">
                <a:latin typeface="Cambria" panose="02040503050406030204" pitchFamily="18" charset="0"/>
                <a:ea typeface="Cambria" panose="02040503050406030204" pitchFamily="18" charset="0"/>
              </a:rPr>
              <a:t>Each router maintains a database of all received LSAs (Link State Advertisements). </a:t>
            </a:r>
          </a:p>
          <a:p>
            <a:pPr marL="180975" lvl="2" indent="-180975" algn="just">
              <a:buFont typeface="Arial" panose="020B0604020202020204" pitchFamily="34" charset="0"/>
              <a:buChar char="•"/>
            </a:pPr>
            <a:endParaRPr lang="en-US" sz="1700" dirty="0">
              <a:latin typeface="Cambria" panose="02040503050406030204" pitchFamily="18" charset="0"/>
              <a:ea typeface="Cambria" panose="02040503050406030204" pitchFamily="18" charset="0"/>
            </a:endParaRPr>
          </a:p>
          <a:p>
            <a:pPr marL="180975" lvl="2" indent="-180975" algn="just">
              <a:buFont typeface="Arial" panose="020B0604020202020204" pitchFamily="34" charset="0"/>
              <a:buChar char="•"/>
            </a:pPr>
            <a:r>
              <a:rPr lang="en-US" sz="1700" dirty="0">
                <a:latin typeface="Cambria" panose="02040503050406030204" pitchFamily="18" charset="0"/>
                <a:ea typeface="Cambria" panose="02040503050406030204" pitchFamily="18" charset="0"/>
              </a:rPr>
              <a:t>Each router uses its link state database to run a shortest path algorithm (</a:t>
            </a:r>
            <a:r>
              <a:rPr lang="en-US" sz="1700" dirty="0" err="1">
                <a:latin typeface="Cambria" panose="02040503050406030204" pitchFamily="18" charset="0"/>
                <a:ea typeface="Cambria" panose="02040503050406030204" pitchFamily="18" charset="0"/>
              </a:rPr>
              <a:t>Dijikstra’s</a:t>
            </a:r>
            <a:r>
              <a:rPr lang="en-US" sz="1700" dirty="0">
                <a:latin typeface="Cambria" panose="02040503050406030204" pitchFamily="18" charset="0"/>
                <a:ea typeface="Cambria" panose="02040503050406030204" pitchFamily="18" charset="0"/>
              </a:rPr>
              <a:t> algorithm) to produce the shortest path to each network</a:t>
            </a:r>
          </a:p>
          <a:p>
            <a:pPr marL="180975" lvl="2" indent="-180975" algn="just">
              <a:buFont typeface="Arial" panose="020B0604020202020204" pitchFamily="34" charset="0"/>
              <a:buChar char="•"/>
            </a:pPr>
            <a:endParaRPr lang="en-US" sz="1700" dirty="0">
              <a:latin typeface="Cambria" panose="02040503050406030204" pitchFamily="18" charset="0"/>
              <a:ea typeface="Cambria" panose="02040503050406030204" pitchFamily="18" charset="0"/>
            </a:endParaRPr>
          </a:p>
          <a:p>
            <a:pPr marL="180975" lvl="2" indent="-180975" algn="just">
              <a:buFont typeface="Arial" panose="020B0604020202020204" pitchFamily="34" charset="0"/>
              <a:buChar char="•"/>
            </a:pPr>
            <a:r>
              <a:rPr lang="en-US" sz="1700" dirty="0">
                <a:latin typeface="Cambria" panose="02040503050406030204" pitchFamily="18" charset="0"/>
                <a:ea typeface="Cambria" panose="02040503050406030204" pitchFamily="18" charset="0"/>
              </a:rPr>
              <a:t>Metric</a:t>
            </a:r>
          </a:p>
          <a:p>
            <a:pPr marL="536575" lvl="2" indent="-285750" algn="just">
              <a:buFont typeface="Wingdings" panose="05000000000000000000" pitchFamily="2" charset="2"/>
              <a:buChar char="ü"/>
            </a:pPr>
            <a:r>
              <a:rPr lang="en-US" dirty="0">
                <a:latin typeface="Cambria" panose="02040503050406030204" pitchFamily="18" charset="0"/>
                <a:ea typeface="Cambria" panose="02040503050406030204" pitchFamily="18" charset="0"/>
              </a:rPr>
              <a:t>Administrator can assign the cost to each route.</a:t>
            </a:r>
          </a:p>
          <a:p>
            <a:pPr marL="536575" lvl="2" indent="-285750" algn="just">
              <a:buFont typeface="Wingdings" panose="05000000000000000000" pitchFamily="2" charset="2"/>
              <a:buChar char="ü"/>
            </a:pPr>
            <a:r>
              <a:rPr lang="en-US" dirty="0">
                <a:latin typeface="Cambria" panose="02040503050406030204" pitchFamily="18" charset="0"/>
                <a:ea typeface="Cambria" panose="02040503050406030204" pitchFamily="18" charset="0"/>
              </a:rPr>
              <a:t>Based on type of service (minimum delay, maximum throughput, and so on)</a:t>
            </a:r>
          </a:p>
        </p:txBody>
      </p:sp>
    </p:spTree>
    <p:extLst>
      <p:ext uri="{BB962C8B-B14F-4D97-AF65-F5344CB8AC3E}">
        <p14:creationId xmlns:p14="http://schemas.microsoft.com/office/powerpoint/2010/main" val="422981379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038" y="4750"/>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pic>
        <p:nvPicPr>
          <p:cNvPr id="68" name="Google Shape;68;p15"/>
          <p:cNvPicPr preferRelativeResize="0"/>
          <p:nvPr/>
        </p:nvPicPr>
        <p:blipFill>
          <a:blip r:embed="rId5">
            <a:alphaModFix/>
          </a:blip>
          <a:stretch>
            <a:fillRect/>
          </a:stretch>
        </p:blipFill>
        <p:spPr>
          <a:xfrm>
            <a:off x="7363438" y="148588"/>
            <a:ext cx="1495425" cy="371475"/>
          </a:xfrm>
          <a:prstGeom prst="rect">
            <a:avLst/>
          </a:prstGeom>
          <a:noFill/>
          <a:ln>
            <a:noFill/>
          </a:ln>
        </p:spPr>
      </p:pic>
      <p:sp>
        <p:nvSpPr>
          <p:cNvPr id="69" name="Google Shape;69;p15"/>
          <p:cNvSpPr txBox="1"/>
          <p:nvPr/>
        </p:nvSpPr>
        <p:spPr>
          <a:xfrm>
            <a:off x="184936" y="95413"/>
            <a:ext cx="7200000" cy="540000"/>
          </a:xfrm>
          <a:prstGeom prst="rect">
            <a:avLst/>
          </a:prstGeom>
          <a:noFill/>
          <a:ln>
            <a:noFill/>
          </a:ln>
        </p:spPr>
        <p:txBody>
          <a:bodyPr spcFirstLastPara="1" wrap="square" lIns="91425" tIns="91425" rIns="91425" bIns="91425" anchor="t" anchorCtr="0">
            <a:spAutoFit/>
          </a:bodyPr>
          <a:lstStyle/>
          <a:p>
            <a:pPr lvl="0"/>
            <a:r>
              <a:rPr lang="en-US" sz="2300" dirty="0">
                <a:solidFill>
                  <a:srgbClr val="00A4B6"/>
                </a:solidFill>
                <a:latin typeface="Cambria" panose="02040503050406030204" pitchFamily="18" charset="0"/>
                <a:ea typeface="Cambria" panose="02040503050406030204" pitchFamily="18" charset="0"/>
                <a:cs typeface="Proxima Nova"/>
                <a:sym typeface="Proxima Nova"/>
              </a:rPr>
              <a:t>Link State Routing</a:t>
            </a:r>
          </a:p>
        </p:txBody>
      </p:sp>
      <p:sp>
        <p:nvSpPr>
          <p:cNvPr id="71" name="Google Shape;71;p15"/>
          <p:cNvSpPr txBox="1"/>
          <p:nvPr/>
        </p:nvSpPr>
        <p:spPr>
          <a:xfrm>
            <a:off x="127221" y="647358"/>
            <a:ext cx="8864379" cy="446246"/>
          </a:xfrm>
          <a:prstGeom prst="rect">
            <a:avLst/>
          </a:prstGeom>
          <a:noFill/>
          <a:ln>
            <a:noFill/>
          </a:ln>
        </p:spPr>
        <p:txBody>
          <a:bodyPr spcFirstLastPara="1" wrap="square" lIns="91425" tIns="91425" rIns="91425" bIns="91425" anchor="t" anchorCtr="0">
            <a:spAutoFit/>
          </a:bodyPr>
          <a:lstStyle/>
          <a:p>
            <a:pPr marL="180975" lvl="2" indent="-180975" algn="just">
              <a:buFont typeface="Arial" panose="020B0604020202020204" pitchFamily="34" charset="0"/>
              <a:buChar char="•"/>
            </a:pPr>
            <a:r>
              <a:rPr lang="en-US" sz="1700" b="1" dirty="0">
                <a:latin typeface="Cambria" panose="02040503050406030204" pitchFamily="18" charset="0"/>
                <a:ea typeface="Cambria" panose="02040503050406030204" pitchFamily="18" charset="0"/>
              </a:rPr>
              <a:t>Concept of Link State</a:t>
            </a:r>
          </a:p>
        </p:txBody>
      </p:sp>
      <p:pic>
        <p:nvPicPr>
          <p:cNvPr id="2" name="Picture 1">
            <a:extLst>
              <a:ext uri="{FF2B5EF4-FFF2-40B4-BE49-F238E27FC236}">
                <a16:creationId xmlns:a16="http://schemas.microsoft.com/office/drawing/2014/main" id="{7113BE2C-C325-6E9B-0BB6-75B00A6DD332}"/>
              </a:ext>
            </a:extLst>
          </p:cNvPr>
          <p:cNvPicPr>
            <a:picLocks noChangeAspect="1"/>
          </p:cNvPicPr>
          <p:nvPr/>
        </p:nvPicPr>
        <p:blipFill>
          <a:blip r:embed="rId6"/>
          <a:stretch>
            <a:fillRect/>
          </a:stretch>
        </p:blipFill>
        <p:spPr>
          <a:xfrm>
            <a:off x="1393654" y="1121561"/>
            <a:ext cx="6349242" cy="3873351"/>
          </a:xfrm>
          <a:prstGeom prst="rect">
            <a:avLst/>
          </a:prstGeom>
        </p:spPr>
      </p:pic>
    </p:spTree>
    <p:extLst>
      <p:ext uri="{BB962C8B-B14F-4D97-AF65-F5344CB8AC3E}">
        <p14:creationId xmlns:p14="http://schemas.microsoft.com/office/powerpoint/2010/main" val="19461063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038" y="4750"/>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pic>
        <p:nvPicPr>
          <p:cNvPr id="68" name="Google Shape;68;p15"/>
          <p:cNvPicPr preferRelativeResize="0"/>
          <p:nvPr/>
        </p:nvPicPr>
        <p:blipFill>
          <a:blip r:embed="rId5">
            <a:alphaModFix/>
          </a:blip>
          <a:stretch>
            <a:fillRect/>
          </a:stretch>
        </p:blipFill>
        <p:spPr>
          <a:xfrm>
            <a:off x="7363438" y="148588"/>
            <a:ext cx="1495425" cy="371475"/>
          </a:xfrm>
          <a:prstGeom prst="rect">
            <a:avLst/>
          </a:prstGeom>
          <a:noFill/>
          <a:ln>
            <a:noFill/>
          </a:ln>
        </p:spPr>
      </p:pic>
      <p:sp>
        <p:nvSpPr>
          <p:cNvPr id="69" name="Google Shape;69;p15"/>
          <p:cNvSpPr txBox="1"/>
          <p:nvPr/>
        </p:nvSpPr>
        <p:spPr>
          <a:xfrm>
            <a:off x="184936" y="95413"/>
            <a:ext cx="7200000" cy="540000"/>
          </a:xfrm>
          <a:prstGeom prst="rect">
            <a:avLst/>
          </a:prstGeom>
          <a:noFill/>
          <a:ln>
            <a:noFill/>
          </a:ln>
        </p:spPr>
        <p:txBody>
          <a:bodyPr spcFirstLastPara="1" wrap="square" lIns="91425" tIns="91425" rIns="91425" bIns="91425" anchor="t" anchorCtr="0">
            <a:spAutoFit/>
          </a:bodyPr>
          <a:lstStyle/>
          <a:p>
            <a:pPr lvl="0"/>
            <a:r>
              <a:rPr lang="en-US" sz="2300" dirty="0">
                <a:solidFill>
                  <a:srgbClr val="00A4B6"/>
                </a:solidFill>
                <a:latin typeface="Cambria" panose="02040503050406030204" pitchFamily="18" charset="0"/>
                <a:ea typeface="Cambria" panose="02040503050406030204" pitchFamily="18" charset="0"/>
                <a:cs typeface="Proxima Nova"/>
                <a:sym typeface="Proxima Nova"/>
              </a:rPr>
              <a:t>Link State Routing</a:t>
            </a:r>
          </a:p>
        </p:txBody>
      </p:sp>
      <p:sp>
        <p:nvSpPr>
          <p:cNvPr id="71" name="Google Shape;71;p15"/>
          <p:cNvSpPr txBox="1"/>
          <p:nvPr/>
        </p:nvSpPr>
        <p:spPr>
          <a:xfrm>
            <a:off x="94685" y="663282"/>
            <a:ext cx="8864379" cy="446246"/>
          </a:xfrm>
          <a:prstGeom prst="rect">
            <a:avLst/>
          </a:prstGeom>
          <a:noFill/>
          <a:ln>
            <a:noFill/>
          </a:ln>
        </p:spPr>
        <p:txBody>
          <a:bodyPr spcFirstLastPara="1" wrap="square" lIns="91425" tIns="91425" rIns="91425" bIns="91425" anchor="t" anchorCtr="0">
            <a:spAutoFit/>
          </a:bodyPr>
          <a:lstStyle/>
          <a:p>
            <a:pPr marL="180975" lvl="2" indent="-180975" algn="just">
              <a:buFont typeface="Arial" panose="020B0604020202020204" pitchFamily="34" charset="0"/>
              <a:buChar char="•"/>
            </a:pPr>
            <a:r>
              <a:rPr lang="en-US" sz="1700" b="1" dirty="0">
                <a:latin typeface="Cambria" panose="02040503050406030204" pitchFamily="18" charset="0"/>
                <a:ea typeface="Cambria" panose="02040503050406030204" pitchFamily="18" charset="0"/>
              </a:rPr>
              <a:t>Concept of Link State</a:t>
            </a:r>
          </a:p>
        </p:txBody>
      </p:sp>
      <p:pic>
        <p:nvPicPr>
          <p:cNvPr id="3" name="Picture 2">
            <a:extLst>
              <a:ext uri="{FF2B5EF4-FFF2-40B4-BE49-F238E27FC236}">
                <a16:creationId xmlns:a16="http://schemas.microsoft.com/office/drawing/2014/main" id="{FAEC6E50-AD98-C63E-D61F-2A0B127706FB}"/>
              </a:ext>
            </a:extLst>
          </p:cNvPr>
          <p:cNvPicPr/>
          <p:nvPr/>
        </p:nvPicPr>
        <p:blipFill>
          <a:blip r:embed="rId6"/>
          <a:srcRect/>
          <a:stretch>
            <a:fillRect/>
          </a:stretch>
        </p:blipFill>
        <p:spPr bwMode="auto">
          <a:xfrm>
            <a:off x="2467429" y="779252"/>
            <a:ext cx="6473371" cy="4203716"/>
          </a:xfrm>
          <a:prstGeom prst="rect">
            <a:avLst/>
          </a:prstGeom>
          <a:noFill/>
          <a:ln w="9525">
            <a:noFill/>
            <a:miter lim="800000"/>
            <a:headEnd/>
            <a:tailEnd/>
          </a:ln>
        </p:spPr>
      </p:pic>
    </p:spTree>
    <p:extLst>
      <p:ext uri="{BB962C8B-B14F-4D97-AF65-F5344CB8AC3E}">
        <p14:creationId xmlns:p14="http://schemas.microsoft.com/office/powerpoint/2010/main" val="396875647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038" y="4750"/>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pic>
        <p:nvPicPr>
          <p:cNvPr id="68" name="Google Shape;68;p15"/>
          <p:cNvPicPr preferRelativeResize="0"/>
          <p:nvPr/>
        </p:nvPicPr>
        <p:blipFill>
          <a:blip r:embed="rId5">
            <a:alphaModFix/>
          </a:blip>
          <a:stretch>
            <a:fillRect/>
          </a:stretch>
        </p:blipFill>
        <p:spPr>
          <a:xfrm>
            <a:off x="7363438" y="148588"/>
            <a:ext cx="1495425" cy="371475"/>
          </a:xfrm>
          <a:prstGeom prst="rect">
            <a:avLst/>
          </a:prstGeom>
          <a:noFill/>
          <a:ln>
            <a:noFill/>
          </a:ln>
        </p:spPr>
      </p:pic>
      <p:sp>
        <p:nvSpPr>
          <p:cNvPr id="69" name="Google Shape;69;p15"/>
          <p:cNvSpPr txBox="1"/>
          <p:nvPr/>
        </p:nvSpPr>
        <p:spPr>
          <a:xfrm>
            <a:off x="184936" y="95413"/>
            <a:ext cx="7200000" cy="540000"/>
          </a:xfrm>
          <a:prstGeom prst="rect">
            <a:avLst/>
          </a:prstGeom>
          <a:noFill/>
          <a:ln>
            <a:noFill/>
          </a:ln>
        </p:spPr>
        <p:txBody>
          <a:bodyPr spcFirstLastPara="1" wrap="square" lIns="91425" tIns="91425" rIns="91425" bIns="91425" anchor="t" anchorCtr="0">
            <a:spAutoFit/>
          </a:bodyPr>
          <a:lstStyle/>
          <a:p>
            <a:pPr lvl="0"/>
            <a:r>
              <a:rPr lang="en-US" sz="2300" dirty="0">
                <a:solidFill>
                  <a:srgbClr val="00A4B6"/>
                </a:solidFill>
                <a:latin typeface="Cambria" panose="02040503050406030204" pitchFamily="18" charset="0"/>
                <a:ea typeface="Cambria" panose="02040503050406030204" pitchFamily="18" charset="0"/>
                <a:cs typeface="Proxima Nova"/>
                <a:sym typeface="Proxima Nova"/>
              </a:rPr>
              <a:t>Link State Routing</a:t>
            </a:r>
          </a:p>
        </p:txBody>
      </p:sp>
      <p:sp>
        <p:nvSpPr>
          <p:cNvPr id="71" name="Google Shape;71;p15"/>
          <p:cNvSpPr txBox="1"/>
          <p:nvPr/>
        </p:nvSpPr>
        <p:spPr>
          <a:xfrm>
            <a:off x="127221" y="618330"/>
            <a:ext cx="8864379" cy="2800736"/>
          </a:xfrm>
          <a:prstGeom prst="rect">
            <a:avLst/>
          </a:prstGeom>
          <a:noFill/>
          <a:ln>
            <a:noFill/>
          </a:ln>
        </p:spPr>
        <p:txBody>
          <a:bodyPr spcFirstLastPara="1" wrap="square" lIns="91425" tIns="91425" rIns="91425" bIns="91425" anchor="t" anchorCtr="0">
            <a:spAutoFit/>
          </a:bodyPr>
          <a:lstStyle/>
          <a:p>
            <a:pPr marL="180975" lvl="2" indent="-180975" algn="just">
              <a:buFont typeface="Arial" panose="020B0604020202020204" pitchFamily="34" charset="0"/>
              <a:buChar char="•"/>
            </a:pPr>
            <a:r>
              <a:rPr lang="en-US" sz="1700" dirty="0">
                <a:latin typeface="Cambria" panose="02040503050406030204" pitchFamily="18" charset="0"/>
                <a:ea typeface="Cambria" panose="02040503050406030204" pitchFamily="18" charset="0"/>
              </a:rPr>
              <a:t>LSPs are sent out under the following conditions:</a:t>
            </a:r>
          </a:p>
          <a:p>
            <a:pPr marL="536575" lvl="2" indent="-285750" algn="just">
              <a:buFont typeface="Wingdings" panose="05000000000000000000" pitchFamily="2" charset="2"/>
              <a:buChar char="ü"/>
              <a:tabLst>
                <a:tab pos="449263" algn="l"/>
              </a:tabLst>
            </a:pPr>
            <a:r>
              <a:rPr lang="en-US" sz="1700" dirty="0">
                <a:latin typeface="Cambria" panose="02040503050406030204" pitchFamily="18" charset="0"/>
                <a:ea typeface="Cambria" panose="02040503050406030204" pitchFamily="18" charset="0"/>
              </a:rPr>
              <a:t>Initial router start up or routing process.</a:t>
            </a:r>
          </a:p>
          <a:p>
            <a:pPr marL="536575" lvl="2" indent="-285750" algn="just">
              <a:buFont typeface="Wingdings" panose="05000000000000000000" pitchFamily="2" charset="2"/>
              <a:buChar char="ü"/>
              <a:tabLst>
                <a:tab pos="449263" algn="l"/>
              </a:tabLst>
            </a:pPr>
            <a:r>
              <a:rPr lang="en-US" sz="1700" dirty="0">
                <a:latin typeface="Cambria" panose="02040503050406030204" pitchFamily="18" charset="0"/>
                <a:ea typeface="Cambria" panose="02040503050406030204" pitchFamily="18" charset="0"/>
              </a:rPr>
              <a:t>When there is a change in topology.</a:t>
            </a:r>
          </a:p>
          <a:p>
            <a:pPr marL="180975" lvl="2" indent="-180975" algn="just">
              <a:buFont typeface="Arial" panose="020B0604020202020204" pitchFamily="34" charset="0"/>
              <a:buChar char="•"/>
            </a:pPr>
            <a:endParaRPr lang="en-US" sz="1700" dirty="0">
              <a:latin typeface="Cambria" panose="02040503050406030204" pitchFamily="18" charset="0"/>
              <a:ea typeface="Cambria" panose="02040503050406030204" pitchFamily="18" charset="0"/>
            </a:endParaRPr>
          </a:p>
          <a:p>
            <a:pPr marL="180975" lvl="2" indent="-180975" algn="just">
              <a:buFont typeface="Arial" panose="020B0604020202020204" pitchFamily="34" charset="0"/>
              <a:buChar char="•"/>
            </a:pPr>
            <a:r>
              <a:rPr lang="en-US" sz="1700" b="1" dirty="0">
                <a:latin typeface="Cambria" panose="02040503050406030204" pitchFamily="18" charset="0"/>
                <a:ea typeface="Cambria" panose="02040503050406030204" pitchFamily="18" charset="0"/>
              </a:rPr>
              <a:t>HELLO PACKETS</a:t>
            </a:r>
          </a:p>
          <a:p>
            <a:pPr marL="536575" lvl="2" indent="-285750" algn="just">
              <a:buFont typeface="Wingdings" panose="05000000000000000000" pitchFamily="2" charset="2"/>
              <a:buChar char="ü"/>
              <a:tabLst>
                <a:tab pos="449263" algn="l"/>
              </a:tabLst>
            </a:pPr>
            <a:r>
              <a:rPr lang="en-US" sz="1700" dirty="0">
                <a:latin typeface="Cambria" panose="02040503050406030204" pitchFamily="18" charset="0"/>
                <a:ea typeface="Cambria" panose="02040503050406030204" pitchFamily="18" charset="0"/>
              </a:rPr>
              <a:t>Every OSPF router sends out 'hello' packets.</a:t>
            </a:r>
          </a:p>
          <a:p>
            <a:pPr marL="536575" lvl="2" indent="-285750" algn="just">
              <a:buFont typeface="Wingdings" panose="05000000000000000000" pitchFamily="2" charset="2"/>
              <a:buChar char="ü"/>
              <a:tabLst>
                <a:tab pos="449263" algn="l"/>
              </a:tabLst>
            </a:pPr>
            <a:r>
              <a:rPr lang="en-US" sz="1700" dirty="0">
                <a:latin typeface="Cambria" panose="02040503050406030204" pitchFamily="18" charset="0"/>
                <a:ea typeface="Cambria" panose="02040503050406030204" pitchFamily="18" charset="0"/>
              </a:rPr>
              <a:t>Hello packets are used to determine if neighbor is up.</a:t>
            </a:r>
          </a:p>
          <a:p>
            <a:pPr marL="536575" lvl="2" indent="-285750" algn="just">
              <a:buFont typeface="Wingdings" panose="05000000000000000000" pitchFamily="2" charset="2"/>
              <a:buChar char="ü"/>
              <a:tabLst>
                <a:tab pos="449263" algn="l"/>
              </a:tabLst>
            </a:pPr>
            <a:r>
              <a:rPr lang="en-US" sz="1700" dirty="0">
                <a:latin typeface="Cambria" panose="02040503050406030204" pitchFamily="18" charset="0"/>
                <a:ea typeface="Cambria" panose="02040503050406030204" pitchFamily="18" charset="0"/>
              </a:rPr>
              <a:t>Hello packets are sent periodically.</a:t>
            </a:r>
          </a:p>
          <a:p>
            <a:pPr marL="536575" lvl="2" indent="-285750" algn="just">
              <a:buFont typeface="Wingdings" panose="05000000000000000000" pitchFamily="2" charset="2"/>
              <a:buChar char="ü"/>
              <a:tabLst>
                <a:tab pos="449263" algn="l"/>
              </a:tabLst>
            </a:pPr>
            <a:r>
              <a:rPr lang="en-US" sz="1700" dirty="0">
                <a:latin typeface="Cambria" panose="02040503050406030204" pitchFamily="18" charset="0"/>
                <a:ea typeface="Cambria" panose="02040503050406030204" pitchFamily="18" charset="0"/>
              </a:rPr>
              <a:t>Once routers learn it has neighbors they form an adjacency and two adjacent neighbors will exchange hello packets.</a:t>
            </a:r>
          </a:p>
        </p:txBody>
      </p:sp>
    </p:spTree>
    <p:extLst>
      <p:ext uri="{BB962C8B-B14F-4D97-AF65-F5344CB8AC3E}">
        <p14:creationId xmlns:p14="http://schemas.microsoft.com/office/powerpoint/2010/main" val="204427751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038" y="4750"/>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pic>
        <p:nvPicPr>
          <p:cNvPr id="68" name="Google Shape;68;p15"/>
          <p:cNvPicPr preferRelativeResize="0"/>
          <p:nvPr/>
        </p:nvPicPr>
        <p:blipFill>
          <a:blip r:embed="rId5">
            <a:alphaModFix/>
          </a:blip>
          <a:stretch>
            <a:fillRect/>
          </a:stretch>
        </p:blipFill>
        <p:spPr>
          <a:xfrm>
            <a:off x="7363438" y="148588"/>
            <a:ext cx="1495425" cy="371475"/>
          </a:xfrm>
          <a:prstGeom prst="rect">
            <a:avLst/>
          </a:prstGeom>
          <a:noFill/>
          <a:ln>
            <a:noFill/>
          </a:ln>
        </p:spPr>
      </p:pic>
      <p:sp>
        <p:nvSpPr>
          <p:cNvPr id="69" name="Google Shape;69;p15"/>
          <p:cNvSpPr txBox="1"/>
          <p:nvPr/>
        </p:nvSpPr>
        <p:spPr>
          <a:xfrm>
            <a:off x="184936" y="95413"/>
            <a:ext cx="7200000" cy="540000"/>
          </a:xfrm>
          <a:prstGeom prst="rect">
            <a:avLst/>
          </a:prstGeom>
          <a:noFill/>
          <a:ln>
            <a:noFill/>
          </a:ln>
        </p:spPr>
        <p:txBody>
          <a:bodyPr spcFirstLastPara="1" wrap="square" lIns="91425" tIns="91425" rIns="91425" bIns="91425" anchor="t" anchorCtr="0">
            <a:spAutoFit/>
          </a:bodyPr>
          <a:lstStyle/>
          <a:p>
            <a:pPr lvl="0"/>
            <a:r>
              <a:rPr lang="en-US" sz="2300" dirty="0">
                <a:solidFill>
                  <a:srgbClr val="00A4B6"/>
                </a:solidFill>
                <a:latin typeface="Cambria" panose="02040503050406030204" pitchFamily="18" charset="0"/>
                <a:ea typeface="Cambria" panose="02040503050406030204" pitchFamily="18" charset="0"/>
                <a:cs typeface="Proxima Nova"/>
                <a:sym typeface="Proxima Nova"/>
              </a:rPr>
              <a:t>Open Shortest Path First (OSPF)</a:t>
            </a:r>
          </a:p>
        </p:txBody>
      </p:sp>
      <p:sp>
        <p:nvSpPr>
          <p:cNvPr id="71" name="Google Shape;71;p15"/>
          <p:cNvSpPr txBox="1"/>
          <p:nvPr/>
        </p:nvSpPr>
        <p:spPr>
          <a:xfrm>
            <a:off x="127221" y="618330"/>
            <a:ext cx="8864379" cy="3323957"/>
          </a:xfrm>
          <a:prstGeom prst="rect">
            <a:avLst/>
          </a:prstGeom>
          <a:noFill/>
          <a:ln>
            <a:noFill/>
          </a:ln>
        </p:spPr>
        <p:txBody>
          <a:bodyPr spcFirstLastPara="1" wrap="square" lIns="91425" tIns="91425" rIns="91425" bIns="91425" anchor="t" anchorCtr="0">
            <a:spAutoFit/>
          </a:bodyPr>
          <a:lstStyle/>
          <a:p>
            <a:pPr marL="180975" lvl="2" indent="-180975" algn="just">
              <a:buFont typeface="Arial" panose="020B0604020202020204" pitchFamily="34" charset="0"/>
              <a:buChar char="•"/>
            </a:pPr>
            <a:r>
              <a:rPr lang="en-US" sz="1700" dirty="0">
                <a:latin typeface="Cambria" panose="02040503050406030204" pitchFamily="18" charset="0"/>
                <a:ea typeface="Cambria" panose="02040503050406030204" pitchFamily="18" charset="0"/>
              </a:rPr>
              <a:t>The Open Shortest Path First (OSPF) protocol is an </a:t>
            </a:r>
            <a:r>
              <a:rPr lang="en-US" sz="1700" i="1"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intra-domain</a:t>
            </a:r>
            <a:r>
              <a:rPr lang="en-US" sz="1700" dirty="0">
                <a:latin typeface="Cambria" panose="02040503050406030204" pitchFamily="18" charset="0"/>
                <a:ea typeface="Cambria" panose="02040503050406030204" pitchFamily="18" charset="0"/>
              </a:rPr>
              <a:t> routing protocol based on link state routing. </a:t>
            </a:r>
          </a:p>
          <a:p>
            <a:pPr marL="180975" lvl="2" indent="-180975" algn="just">
              <a:buFont typeface="Arial" panose="020B0604020202020204" pitchFamily="34" charset="0"/>
              <a:buChar char="•"/>
            </a:pPr>
            <a:r>
              <a:rPr lang="en-US" sz="1700" dirty="0">
                <a:latin typeface="Cambria" panose="02040503050406030204" pitchFamily="18" charset="0"/>
                <a:ea typeface="Cambria" panose="02040503050406030204" pitchFamily="18" charset="0"/>
              </a:rPr>
              <a:t>Provides authentication of routing messages.</a:t>
            </a:r>
          </a:p>
          <a:p>
            <a:pPr marL="180975" lvl="2" indent="-180975" algn="just">
              <a:buFont typeface="Arial" panose="020B0604020202020204" pitchFamily="34" charset="0"/>
              <a:buChar char="•"/>
            </a:pPr>
            <a:r>
              <a:rPr lang="en-US" sz="1700" dirty="0">
                <a:latin typeface="Cambria" panose="02040503050406030204" pitchFamily="18" charset="0"/>
                <a:ea typeface="Cambria" panose="02040503050406030204" pitchFamily="18" charset="0"/>
              </a:rPr>
              <a:t>Supports sub-netting.</a:t>
            </a:r>
          </a:p>
          <a:p>
            <a:pPr marL="180975" lvl="2" indent="-180975" algn="just">
              <a:buFont typeface="Arial" panose="020B0604020202020204" pitchFamily="34" charset="0"/>
              <a:buChar char="•"/>
            </a:pPr>
            <a:r>
              <a:rPr lang="en-US" sz="1700" dirty="0">
                <a:latin typeface="Cambria" panose="02040503050406030204" pitchFamily="18" charset="0"/>
                <a:ea typeface="Cambria" panose="02040503050406030204" pitchFamily="18" charset="0"/>
              </a:rPr>
              <a:t>Supports multicasting.</a:t>
            </a:r>
          </a:p>
          <a:p>
            <a:pPr marL="180975" lvl="2" indent="-180975" algn="just">
              <a:buFont typeface="Arial" panose="020B0604020202020204" pitchFamily="34" charset="0"/>
              <a:buChar char="•"/>
            </a:pPr>
            <a:endParaRPr lang="en-US" sz="1700" dirty="0">
              <a:latin typeface="Cambria" panose="02040503050406030204" pitchFamily="18" charset="0"/>
              <a:ea typeface="Cambria" panose="02040503050406030204" pitchFamily="18" charset="0"/>
            </a:endParaRPr>
          </a:p>
          <a:p>
            <a:pPr marL="180975" lvl="2" indent="-180975" algn="just">
              <a:buFont typeface="Arial" panose="020B0604020202020204" pitchFamily="34" charset="0"/>
              <a:buChar char="•"/>
            </a:pPr>
            <a:r>
              <a:rPr lang="en-US" sz="1700" b="1" dirty="0">
                <a:latin typeface="Cambria" panose="02040503050406030204" pitchFamily="18" charset="0"/>
                <a:ea typeface="Cambria" panose="02040503050406030204" pitchFamily="18" charset="0"/>
              </a:rPr>
              <a:t>Link State Database</a:t>
            </a:r>
          </a:p>
          <a:p>
            <a:pPr marL="536575" lvl="2" indent="-285750" algn="just">
              <a:buFont typeface="Wingdings" panose="05000000000000000000" pitchFamily="2" charset="2"/>
              <a:buChar char="ü"/>
            </a:pPr>
            <a:r>
              <a:rPr lang="en-US" sz="1700" dirty="0">
                <a:latin typeface="Cambria" panose="02040503050406030204" pitchFamily="18" charset="0"/>
                <a:ea typeface="Cambria" panose="02040503050406030204" pitchFamily="18" charset="0"/>
              </a:rPr>
              <a:t>The collection of all LSAs is called the link-state database.</a:t>
            </a:r>
          </a:p>
          <a:p>
            <a:pPr marL="536575" lvl="2" indent="-285750" algn="just">
              <a:buFont typeface="Wingdings" panose="05000000000000000000" pitchFamily="2" charset="2"/>
              <a:buChar char="ü"/>
            </a:pPr>
            <a:r>
              <a:rPr lang="en-US" sz="1700" dirty="0">
                <a:latin typeface="Cambria" panose="02040503050406030204" pitchFamily="18" charset="0"/>
                <a:ea typeface="Cambria" panose="02040503050406030204" pitchFamily="18" charset="0"/>
              </a:rPr>
              <a:t>Each router has </a:t>
            </a:r>
            <a:r>
              <a:rPr lang="en-US" sz="1700" dirty="0" smtClean="0">
                <a:latin typeface="Cambria" panose="02040503050406030204" pitchFamily="18" charset="0"/>
                <a:ea typeface="Cambria" panose="02040503050406030204" pitchFamily="18" charset="0"/>
              </a:rPr>
              <a:t>an </a:t>
            </a:r>
            <a:r>
              <a:rPr lang="en-US" sz="1700" dirty="0">
                <a:latin typeface="Cambria" panose="02040503050406030204" pitchFamily="18" charset="0"/>
                <a:ea typeface="Cambria" panose="02040503050406030204" pitchFamily="18" charset="0"/>
              </a:rPr>
              <a:t>identical link-state database.</a:t>
            </a:r>
          </a:p>
          <a:p>
            <a:pPr marL="536575" lvl="2" indent="-285750" algn="just">
              <a:buFont typeface="Wingdings" panose="05000000000000000000" pitchFamily="2" charset="2"/>
              <a:buChar char="ü"/>
            </a:pPr>
            <a:r>
              <a:rPr lang="en-US" sz="1700" dirty="0">
                <a:latin typeface="Cambria" panose="02040503050406030204" pitchFamily="18" charset="0"/>
                <a:ea typeface="Cambria" panose="02040503050406030204" pitchFamily="18" charset="0"/>
              </a:rPr>
              <a:t>If neighboring routers discover each other for the first time, they will exchange their link-state databases.</a:t>
            </a:r>
          </a:p>
          <a:p>
            <a:pPr marL="536575" lvl="2" indent="-285750" algn="just">
              <a:buFont typeface="Wingdings" panose="05000000000000000000" pitchFamily="2" charset="2"/>
              <a:buChar char="ü"/>
            </a:pPr>
            <a:r>
              <a:rPr lang="en-US" sz="1700" dirty="0">
                <a:latin typeface="Cambria" panose="02040503050406030204" pitchFamily="18" charset="0"/>
                <a:ea typeface="Cambria" panose="02040503050406030204" pitchFamily="18" charset="0"/>
              </a:rPr>
              <a:t>The link-state databases are exchanged using flooding.</a:t>
            </a:r>
          </a:p>
        </p:txBody>
      </p:sp>
    </p:spTree>
    <p:extLst>
      <p:ext uri="{BB962C8B-B14F-4D97-AF65-F5344CB8AC3E}">
        <p14:creationId xmlns:p14="http://schemas.microsoft.com/office/powerpoint/2010/main" val="5979114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038" y="4750"/>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pic>
        <p:nvPicPr>
          <p:cNvPr id="68" name="Google Shape;68;p15"/>
          <p:cNvPicPr preferRelativeResize="0"/>
          <p:nvPr/>
        </p:nvPicPr>
        <p:blipFill>
          <a:blip r:embed="rId5">
            <a:alphaModFix/>
          </a:blip>
          <a:stretch>
            <a:fillRect/>
          </a:stretch>
        </p:blipFill>
        <p:spPr>
          <a:xfrm>
            <a:off x="7363438" y="148588"/>
            <a:ext cx="1495425" cy="371475"/>
          </a:xfrm>
          <a:prstGeom prst="rect">
            <a:avLst/>
          </a:prstGeom>
          <a:noFill/>
          <a:ln>
            <a:noFill/>
          </a:ln>
        </p:spPr>
      </p:pic>
      <p:sp>
        <p:nvSpPr>
          <p:cNvPr id="69" name="Google Shape;69;p15"/>
          <p:cNvSpPr txBox="1"/>
          <p:nvPr/>
        </p:nvSpPr>
        <p:spPr>
          <a:xfrm>
            <a:off x="184936" y="95413"/>
            <a:ext cx="7200000" cy="540000"/>
          </a:xfrm>
          <a:prstGeom prst="rect">
            <a:avLst/>
          </a:prstGeom>
          <a:noFill/>
          <a:ln>
            <a:noFill/>
          </a:ln>
        </p:spPr>
        <p:txBody>
          <a:bodyPr spcFirstLastPara="1" wrap="square" lIns="91425" tIns="91425" rIns="91425" bIns="91425" anchor="t" anchorCtr="0">
            <a:spAutoFit/>
          </a:bodyPr>
          <a:lstStyle/>
          <a:p>
            <a:pPr lvl="0"/>
            <a:r>
              <a:rPr lang="en-US" sz="2300" dirty="0">
                <a:solidFill>
                  <a:srgbClr val="00A4B6"/>
                </a:solidFill>
                <a:latin typeface="Cambria" panose="02040503050406030204" pitchFamily="18" charset="0"/>
                <a:ea typeface="Cambria" panose="02040503050406030204" pitchFamily="18" charset="0"/>
                <a:cs typeface="Proxima Nova"/>
                <a:sym typeface="Proxima Nova"/>
              </a:rPr>
              <a:t>Network Layer Functionalities</a:t>
            </a:r>
            <a:endParaRPr sz="2300" dirty="0">
              <a:solidFill>
                <a:srgbClr val="00A4B6"/>
              </a:solidFill>
              <a:latin typeface="Cambria" panose="02040503050406030204" pitchFamily="18" charset="0"/>
              <a:ea typeface="Cambria" panose="02040503050406030204" pitchFamily="18" charset="0"/>
              <a:cs typeface="Proxima Nova"/>
              <a:sym typeface="Proxima Nova"/>
            </a:endParaRPr>
          </a:p>
        </p:txBody>
      </p:sp>
      <p:sp>
        <p:nvSpPr>
          <p:cNvPr id="71" name="Google Shape;71;p15"/>
          <p:cNvSpPr txBox="1"/>
          <p:nvPr/>
        </p:nvSpPr>
        <p:spPr>
          <a:xfrm>
            <a:off x="127221" y="639403"/>
            <a:ext cx="4909236" cy="4370397"/>
          </a:xfrm>
          <a:prstGeom prst="rect">
            <a:avLst/>
          </a:prstGeom>
          <a:noFill/>
          <a:ln>
            <a:noFill/>
          </a:ln>
        </p:spPr>
        <p:txBody>
          <a:bodyPr spcFirstLastPara="1" wrap="square" lIns="91425" tIns="91425" rIns="91425" bIns="91425" anchor="t" anchorCtr="0">
            <a:spAutoFit/>
          </a:bodyPr>
          <a:lstStyle/>
          <a:p>
            <a:pPr marL="200025" lvl="2" indent="-200025" algn="just">
              <a:buFont typeface="Arial" panose="020B0604020202020204" pitchFamily="34" charset="0"/>
              <a:buChar char="•"/>
            </a:pPr>
            <a:r>
              <a:rPr lang="en-US" sz="1600" dirty="0">
                <a:latin typeface="Cambria" panose="02040503050406030204" pitchFamily="18" charset="0"/>
                <a:ea typeface="Cambria" panose="02040503050406030204" pitchFamily="18" charset="0"/>
              </a:rPr>
              <a:t>When data is to be sent, the network layer accepts data from the transport layer above, divides and encapsulates it into packets and sends it to the data link layer. The reverse procedure is done during receiving data.</a:t>
            </a:r>
          </a:p>
          <a:p>
            <a:pPr marL="200025" lvl="2" indent="-200025" algn="just">
              <a:buFont typeface="Arial" panose="020B0604020202020204" pitchFamily="34" charset="0"/>
              <a:buChar char="•"/>
            </a:pPr>
            <a:endParaRPr lang="en-US" sz="1600" dirty="0">
              <a:latin typeface="Cambria" panose="02040503050406030204" pitchFamily="18" charset="0"/>
              <a:ea typeface="Cambria" panose="02040503050406030204" pitchFamily="18" charset="0"/>
            </a:endParaRPr>
          </a:p>
          <a:p>
            <a:pPr marL="200025" lvl="2" indent="-200025" algn="just">
              <a:buFont typeface="Arial" panose="020B0604020202020204" pitchFamily="34" charset="0"/>
              <a:buChar char="•"/>
            </a:pPr>
            <a:r>
              <a:rPr lang="en-US" sz="1600" dirty="0">
                <a:latin typeface="Cambria" panose="02040503050406030204" pitchFamily="18" charset="0"/>
                <a:ea typeface="Cambria" panose="02040503050406030204" pitchFamily="18" charset="0"/>
              </a:rPr>
              <a:t>The network layer is responsible for routing packets from the source host to the destination host. The routes can be based upon static tables that are rarely changed; or they can be automatically updated depending upon network conditions.</a:t>
            </a:r>
          </a:p>
          <a:p>
            <a:pPr marL="200025" lvl="2" indent="-200025" algn="just">
              <a:buFont typeface="Arial" panose="020B0604020202020204" pitchFamily="34" charset="0"/>
              <a:buChar char="•"/>
            </a:pPr>
            <a:endParaRPr lang="en-US" sz="1600" dirty="0">
              <a:latin typeface="Cambria" panose="02040503050406030204" pitchFamily="18" charset="0"/>
              <a:ea typeface="Cambria" panose="02040503050406030204" pitchFamily="18" charset="0"/>
            </a:endParaRPr>
          </a:p>
          <a:p>
            <a:pPr marL="200025" lvl="2" indent="-200025" algn="just">
              <a:buFont typeface="Arial" panose="020B0604020202020204" pitchFamily="34" charset="0"/>
              <a:buChar char="•"/>
            </a:pPr>
            <a:r>
              <a:rPr lang="en-US" sz="1600" dirty="0">
                <a:latin typeface="Cambria" panose="02040503050406030204" pitchFamily="18" charset="0"/>
                <a:ea typeface="Cambria" panose="02040503050406030204" pitchFamily="18" charset="0"/>
              </a:rPr>
              <a:t>Many networks are partitioned into sub-networks or subnets. The network layer controls the operations of the subnets. Network devices called routers operate in this layer to forward packets between the subnets or the different networks.</a:t>
            </a:r>
          </a:p>
        </p:txBody>
      </p:sp>
      <p:pic>
        <p:nvPicPr>
          <p:cNvPr id="2" name="Picture 1">
            <a:extLst>
              <a:ext uri="{FF2B5EF4-FFF2-40B4-BE49-F238E27FC236}">
                <a16:creationId xmlns:a16="http://schemas.microsoft.com/office/drawing/2014/main" id="{C841D005-3AF1-6699-4B5D-F99850C6D6FE}"/>
              </a:ext>
            </a:extLst>
          </p:cNvPr>
          <p:cNvPicPr>
            <a:picLocks noChangeAspect="1"/>
          </p:cNvPicPr>
          <p:nvPr/>
        </p:nvPicPr>
        <p:blipFill rotWithShape="1">
          <a:blip r:embed="rId6"/>
          <a:srcRect l="6512" t="7647" r="7587" b="7735"/>
          <a:stretch/>
        </p:blipFill>
        <p:spPr>
          <a:xfrm>
            <a:off x="5044913" y="1055023"/>
            <a:ext cx="3971865" cy="3284749"/>
          </a:xfrm>
          <a:prstGeom prst="rect">
            <a:avLst/>
          </a:prstGeom>
        </p:spPr>
      </p:pic>
    </p:spTree>
    <p:extLst>
      <p:ext uri="{BB962C8B-B14F-4D97-AF65-F5344CB8AC3E}">
        <p14:creationId xmlns:p14="http://schemas.microsoft.com/office/powerpoint/2010/main" val="304181096"/>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038" y="4750"/>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pic>
        <p:nvPicPr>
          <p:cNvPr id="68" name="Google Shape;68;p15"/>
          <p:cNvPicPr preferRelativeResize="0"/>
          <p:nvPr/>
        </p:nvPicPr>
        <p:blipFill>
          <a:blip r:embed="rId5">
            <a:alphaModFix/>
          </a:blip>
          <a:stretch>
            <a:fillRect/>
          </a:stretch>
        </p:blipFill>
        <p:spPr>
          <a:xfrm>
            <a:off x="7363438" y="148588"/>
            <a:ext cx="1495425" cy="371475"/>
          </a:xfrm>
          <a:prstGeom prst="rect">
            <a:avLst/>
          </a:prstGeom>
          <a:noFill/>
          <a:ln>
            <a:noFill/>
          </a:ln>
        </p:spPr>
      </p:pic>
      <p:sp>
        <p:nvSpPr>
          <p:cNvPr id="69" name="Google Shape;69;p15"/>
          <p:cNvSpPr txBox="1"/>
          <p:nvPr/>
        </p:nvSpPr>
        <p:spPr>
          <a:xfrm>
            <a:off x="184936" y="95413"/>
            <a:ext cx="7200000" cy="540000"/>
          </a:xfrm>
          <a:prstGeom prst="rect">
            <a:avLst/>
          </a:prstGeom>
          <a:noFill/>
          <a:ln>
            <a:noFill/>
          </a:ln>
        </p:spPr>
        <p:txBody>
          <a:bodyPr spcFirstLastPara="1" wrap="square" lIns="91425" tIns="91425" rIns="91425" bIns="91425" anchor="t" anchorCtr="0">
            <a:spAutoFit/>
          </a:bodyPr>
          <a:lstStyle/>
          <a:p>
            <a:pPr lvl="0"/>
            <a:r>
              <a:rPr lang="en-US" sz="2300" dirty="0">
                <a:solidFill>
                  <a:srgbClr val="00A4B6"/>
                </a:solidFill>
                <a:latin typeface="Cambria" panose="02040503050406030204" pitchFamily="18" charset="0"/>
                <a:ea typeface="Cambria" panose="02040503050406030204" pitchFamily="18" charset="0"/>
                <a:cs typeface="Proxima Nova"/>
                <a:sym typeface="Proxima Nova"/>
              </a:rPr>
              <a:t>Open Shortest Path First (OSPF)</a:t>
            </a:r>
          </a:p>
        </p:txBody>
      </p:sp>
      <p:sp>
        <p:nvSpPr>
          <p:cNvPr id="71" name="Google Shape;71;p15"/>
          <p:cNvSpPr txBox="1"/>
          <p:nvPr/>
        </p:nvSpPr>
        <p:spPr>
          <a:xfrm>
            <a:off x="134670" y="726076"/>
            <a:ext cx="3617465" cy="2908458"/>
          </a:xfrm>
          <a:prstGeom prst="rect">
            <a:avLst/>
          </a:prstGeom>
          <a:noFill/>
          <a:ln>
            <a:noFill/>
          </a:ln>
        </p:spPr>
        <p:txBody>
          <a:bodyPr spcFirstLastPara="1" wrap="square" lIns="91425" tIns="91425" rIns="91425" bIns="91425" anchor="t" anchorCtr="0">
            <a:spAutoFit/>
          </a:bodyPr>
          <a:lstStyle/>
          <a:p>
            <a:pPr marL="285750" lvl="2" indent="-285750" algn="just">
              <a:buFont typeface="Wingdings" panose="05000000000000000000" pitchFamily="2" charset="2"/>
              <a:buChar char="q"/>
            </a:pPr>
            <a:r>
              <a:rPr lang="en-US" sz="1700" b="1" dirty="0">
                <a:latin typeface="Cambria" panose="02040503050406030204" pitchFamily="18" charset="0"/>
                <a:ea typeface="Cambria" panose="02040503050406030204" pitchFamily="18" charset="0"/>
              </a:rPr>
              <a:t>Discovery of Neighbors </a:t>
            </a:r>
            <a:r>
              <a:rPr lang="en-US" sz="1700" dirty="0">
                <a:latin typeface="Cambria" panose="02040503050406030204" pitchFamily="18" charset="0"/>
                <a:ea typeface="Cambria" panose="02040503050406030204" pitchFamily="18" charset="0"/>
              </a:rPr>
              <a:t>	</a:t>
            </a:r>
          </a:p>
          <a:p>
            <a:pPr marL="180975" lvl="2" indent="-180975" algn="just">
              <a:buFont typeface="Arial" panose="020B0604020202020204" pitchFamily="34" charset="0"/>
              <a:buChar char="•"/>
            </a:pPr>
            <a:r>
              <a:rPr lang="en-US" sz="1600" dirty="0">
                <a:latin typeface="Cambria" panose="02040503050406030204" pitchFamily="18" charset="0"/>
                <a:ea typeface="Cambria" panose="02040503050406030204" pitchFamily="18" charset="0"/>
              </a:rPr>
              <a:t>Routers multicasts OSPF Hello packets on all OSPF-enabled interfaces.</a:t>
            </a:r>
          </a:p>
          <a:p>
            <a:pPr marL="180975" lvl="2" indent="-180975" algn="just">
              <a:buFont typeface="Arial" panose="020B0604020202020204" pitchFamily="34" charset="0"/>
              <a:buChar char="•"/>
            </a:pPr>
            <a:endParaRPr lang="en-US" sz="1600" dirty="0">
              <a:latin typeface="Cambria" panose="02040503050406030204" pitchFamily="18" charset="0"/>
              <a:ea typeface="Cambria" panose="02040503050406030204" pitchFamily="18" charset="0"/>
            </a:endParaRPr>
          </a:p>
          <a:p>
            <a:pPr marL="180975" lvl="2" indent="-180975" algn="just">
              <a:buFont typeface="Arial" panose="020B0604020202020204" pitchFamily="34" charset="0"/>
              <a:buChar char="•"/>
            </a:pPr>
            <a:r>
              <a:rPr lang="en-US" sz="1600" dirty="0">
                <a:latin typeface="Cambria" panose="02040503050406030204" pitchFamily="18" charset="0"/>
                <a:ea typeface="Cambria" panose="02040503050406030204" pitchFamily="18" charset="0"/>
              </a:rPr>
              <a:t>If two routers share a link, they can become neighbors, and establish an adjacency.</a:t>
            </a:r>
          </a:p>
          <a:p>
            <a:pPr marL="180975" lvl="2" indent="-180975" algn="just">
              <a:buFont typeface="Arial" panose="020B0604020202020204" pitchFamily="34" charset="0"/>
              <a:buChar char="•"/>
            </a:pPr>
            <a:endParaRPr lang="en-US" sz="1600" dirty="0">
              <a:latin typeface="Cambria" panose="02040503050406030204" pitchFamily="18" charset="0"/>
              <a:ea typeface="Cambria" panose="02040503050406030204" pitchFamily="18" charset="0"/>
            </a:endParaRPr>
          </a:p>
          <a:p>
            <a:pPr marL="180975" lvl="2" indent="-180975" algn="just">
              <a:buFont typeface="Arial" panose="020B0604020202020204" pitchFamily="34" charset="0"/>
              <a:buChar char="•"/>
            </a:pPr>
            <a:r>
              <a:rPr lang="en-US" sz="1600" dirty="0">
                <a:latin typeface="Cambria" panose="02040503050406030204" pitchFamily="18" charset="0"/>
                <a:ea typeface="Cambria" panose="02040503050406030204" pitchFamily="18" charset="0"/>
              </a:rPr>
              <a:t>After becoming a neighbor, routers exchange their link state databases.</a:t>
            </a:r>
          </a:p>
        </p:txBody>
      </p:sp>
      <p:pic>
        <p:nvPicPr>
          <p:cNvPr id="2" name="Picture 1">
            <a:extLst>
              <a:ext uri="{FF2B5EF4-FFF2-40B4-BE49-F238E27FC236}">
                <a16:creationId xmlns:a16="http://schemas.microsoft.com/office/drawing/2014/main" id="{A9FC71CC-AD27-6681-F1C2-017A95336F60}"/>
              </a:ext>
            </a:extLst>
          </p:cNvPr>
          <p:cNvPicPr/>
          <p:nvPr/>
        </p:nvPicPr>
        <p:blipFill>
          <a:blip r:embed="rId6"/>
          <a:srcRect/>
          <a:stretch>
            <a:fillRect/>
          </a:stretch>
        </p:blipFill>
        <p:spPr bwMode="auto">
          <a:xfrm>
            <a:off x="3870869" y="993217"/>
            <a:ext cx="5145910" cy="3468914"/>
          </a:xfrm>
          <a:prstGeom prst="rect">
            <a:avLst/>
          </a:prstGeom>
          <a:noFill/>
          <a:ln>
            <a:miter lim="800000"/>
            <a:headEnd/>
            <a:tailEnd/>
          </a:ln>
        </p:spPr>
      </p:pic>
    </p:spTree>
    <p:extLst>
      <p:ext uri="{BB962C8B-B14F-4D97-AF65-F5344CB8AC3E}">
        <p14:creationId xmlns:p14="http://schemas.microsoft.com/office/powerpoint/2010/main" val="5808791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038" y="4750"/>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pic>
        <p:nvPicPr>
          <p:cNvPr id="68" name="Google Shape;68;p15"/>
          <p:cNvPicPr preferRelativeResize="0"/>
          <p:nvPr/>
        </p:nvPicPr>
        <p:blipFill>
          <a:blip r:embed="rId5">
            <a:alphaModFix/>
          </a:blip>
          <a:stretch>
            <a:fillRect/>
          </a:stretch>
        </p:blipFill>
        <p:spPr>
          <a:xfrm>
            <a:off x="7363438" y="148588"/>
            <a:ext cx="1495425" cy="371475"/>
          </a:xfrm>
          <a:prstGeom prst="rect">
            <a:avLst/>
          </a:prstGeom>
          <a:noFill/>
          <a:ln>
            <a:noFill/>
          </a:ln>
        </p:spPr>
      </p:pic>
      <p:sp>
        <p:nvSpPr>
          <p:cNvPr id="69" name="Google Shape;69;p15"/>
          <p:cNvSpPr txBox="1"/>
          <p:nvPr/>
        </p:nvSpPr>
        <p:spPr>
          <a:xfrm>
            <a:off x="184936" y="95413"/>
            <a:ext cx="7200000" cy="540000"/>
          </a:xfrm>
          <a:prstGeom prst="rect">
            <a:avLst/>
          </a:prstGeom>
          <a:noFill/>
          <a:ln>
            <a:noFill/>
          </a:ln>
        </p:spPr>
        <p:txBody>
          <a:bodyPr spcFirstLastPara="1" wrap="square" lIns="91425" tIns="91425" rIns="91425" bIns="91425" anchor="t" anchorCtr="0">
            <a:spAutoFit/>
          </a:bodyPr>
          <a:lstStyle/>
          <a:p>
            <a:pPr lvl="0"/>
            <a:r>
              <a:rPr lang="en-US" sz="2300" dirty="0">
                <a:solidFill>
                  <a:srgbClr val="00A4B6"/>
                </a:solidFill>
                <a:latin typeface="Cambria" panose="02040503050406030204" pitchFamily="18" charset="0"/>
                <a:ea typeface="Cambria" panose="02040503050406030204" pitchFamily="18" charset="0"/>
                <a:cs typeface="Proxima Nova"/>
                <a:sym typeface="Proxima Nova"/>
              </a:rPr>
              <a:t>Open Shortest Path First (OSPF)</a:t>
            </a:r>
          </a:p>
        </p:txBody>
      </p:sp>
      <p:sp>
        <p:nvSpPr>
          <p:cNvPr id="71" name="Google Shape;71;p15"/>
          <p:cNvSpPr txBox="1"/>
          <p:nvPr/>
        </p:nvSpPr>
        <p:spPr>
          <a:xfrm>
            <a:off x="127221" y="618330"/>
            <a:ext cx="3870235" cy="4585840"/>
          </a:xfrm>
          <a:prstGeom prst="rect">
            <a:avLst/>
          </a:prstGeom>
          <a:noFill/>
          <a:ln>
            <a:noFill/>
          </a:ln>
        </p:spPr>
        <p:txBody>
          <a:bodyPr spcFirstLastPara="1" wrap="square" lIns="91425" tIns="91425" rIns="91425" bIns="91425" anchor="t" anchorCtr="0">
            <a:spAutoFit/>
          </a:bodyPr>
          <a:lstStyle/>
          <a:p>
            <a:pPr marL="285750" lvl="2" indent="-285750" algn="just">
              <a:buFont typeface="Wingdings" panose="05000000000000000000" pitchFamily="2" charset="2"/>
              <a:buChar char="q"/>
            </a:pPr>
            <a:r>
              <a:rPr lang="en-US" sz="1600" b="1" dirty="0">
                <a:latin typeface="Cambria" panose="02040503050406030204" pitchFamily="18" charset="0"/>
                <a:ea typeface="Cambria" panose="02040503050406030204" pitchFamily="18" charset="0"/>
              </a:rPr>
              <a:t>AREA</a:t>
            </a:r>
          </a:p>
          <a:p>
            <a:pPr marL="180975" lvl="2" indent="-180975" algn="just">
              <a:buFont typeface="Arial" panose="020B0604020202020204" pitchFamily="34" charset="0"/>
              <a:buChar char="•"/>
            </a:pPr>
            <a:r>
              <a:rPr lang="en-US" sz="1600" dirty="0">
                <a:latin typeface="Cambria" panose="02040503050406030204" pitchFamily="18" charset="0"/>
                <a:ea typeface="Cambria" panose="02040503050406030204" pitchFamily="18" charset="0"/>
              </a:rPr>
              <a:t>Area is a collection of networks, hosts, and routers all contained within an autonomous system.</a:t>
            </a:r>
          </a:p>
          <a:p>
            <a:pPr marL="180975" lvl="2" indent="-180975" algn="just">
              <a:buFont typeface="Arial" panose="020B0604020202020204" pitchFamily="34" charset="0"/>
              <a:buChar char="•"/>
            </a:pPr>
            <a:endParaRPr lang="en-US" sz="1000" dirty="0">
              <a:latin typeface="Cambria" panose="02040503050406030204" pitchFamily="18" charset="0"/>
              <a:ea typeface="Cambria" panose="02040503050406030204" pitchFamily="18" charset="0"/>
            </a:endParaRPr>
          </a:p>
          <a:p>
            <a:pPr marL="180975" lvl="2" indent="-180975" algn="just">
              <a:buFont typeface="Arial" panose="020B0604020202020204" pitchFamily="34" charset="0"/>
              <a:buChar char="•"/>
            </a:pPr>
            <a:r>
              <a:rPr lang="en-US" sz="1600" dirty="0">
                <a:latin typeface="Cambria" panose="02040503050406030204" pitchFamily="18" charset="0"/>
                <a:ea typeface="Cambria" panose="02040503050406030204" pitchFamily="18" charset="0"/>
              </a:rPr>
              <a:t>Routers inside an area flood the area with routing information.</a:t>
            </a:r>
          </a:p>
          <a:p>
            <a:pPr marL="180975" lvl="2" indent="-180975" algn="just">
              <a:buFont typeface="Arial" panose="020B0604020202020204" pitchFamily="34" charset="0"/>
              <a:buChar char="•"/>
            </a:pPr>
            <a:endParaRPr lang="en-US" sz="1000" dirty="0">
              <a:latin typeface="Cambria" panose="02040503050406030204" pitchFamily="18" charset="0"/>
              <a:ea typeface="Cambria" panose="02040503050406030204" pitchFamily="18" charset="0"/>
            </a:endParaRPr>
          </a:p>
          <a:p>
            <a:pPr marL="180975" lvl="2" indent="-180975" algn="just">
              <a:buFont typeface="Arial" panose="020B0604020202020204" pitchFamily="34" charset="0"/>
              <a:buChar char="•"/>
            </a:pPr>
            <a:r>
              <a:rPr lang="en-US" sz="1600" dirty="0">
                <a:latin typeface="Cambria" panose="02040503050406030204" pitchFamily="18" charset="0"/>
                <a:ea typeface="Cambria" panose="02040503050406030204" pitchFamily="18" charset="0"/>
              </a:rPr>
              <a:t>Area border routers: Summarize the information about the area and send it to other routers.</a:t>
            </a:r>
          </a:p>
          <a:p>
            <a:pPr marL="180975" lvl="2" indent="-180975" algn="just">
              <a:buFont typeface="Arial" panose="020B0604020202020204" pitchFamily="34" charset="0"/>
              <a:buChar char="•"/>
            </a:pPr>
            <a:endParaRPr lang="en-US" sz="1000" dirty="0">
              <a:latin typeface="Cambria" panose="02040503050406030204" pitchFamily="18" charset="0"/>
              <a:ea typeface="Cambria" panose="02040503050406030204" pitchFamily="18" charset="0"/>
            </a:endParaRPr>
          </a:p>
          <a:p>
            <a:pPr marL="180975" lvl="2" indent="-180975" algn="just">
              <a:buFont typeface="Arial" panose="020B0604020202020204" pitchFamily="34" charset="0"/>
              <a:buChar char="•"/>
            </a:pPr>
            <a:r>
              <a:rPr lang="en-US" sz="1600" dirty="0">
                <a:latin typeface="Cambria" panose="02040503050406030204" pitchFamily="18" charset="0"/>
                <a:ea typeface="Cambria" panose="02040503050406030204" pitchFamily="18" charset="0"/>
              </a:rPr>
              <a:t>Backbone area [Primary area]: All the areas inside an autonomous system must be connected to the backbone. </a:t>
            </a:r>
          </a:p>
          <a:p>
            <a:pPr marL="180975" lvl="2" indent="-180975" algn="just">
              <a:buFont typeface="Arial" panose="020B0604020202020204" pitchFamily="34" charset="0"/>
              <a:buChar char="•"/>
            </a:pPr>
            <a:endParaRPr lang="en-US" sz="1000" dirty="0">
              <a:latin typeface="Cambria" panose="02040503050406030204" pitchFamily="18" charset="0"/>
              <a:ea typeface="Cambria" panose="02040503050406030204" pitchFamily="18" charset="0"/>
            </a:endParaRPr>
          </a:p>
          <a:p>
            <a:pPr marL="180975" lvl="2" indent="-180975" algn="just">
              <a:buFont typeface="Arial" panose="020B0604020202020204" pitchFamily="34" charset="0"/>
              <a:buChar char="•"/>
            </a:pPr>
            <a:r>
              <a:rPr lang="en-US" sz="1600" dirty="0">
                <a:latin typeface="Cambria" panose="02040503050406030204" pitchFamily="18" charset="0"/>
                <a:ea typeface="Cambria" panose="02040503050406030204" pitchFamily="18" charset="0"/>
              </a:rPr>
              <a:t>Routers in this area are called as backbone routers. This area identification number is 0.</a:t>
            </a:r>
          </a:p>
        </p:txBody>
      </p:sp>
      <p:pic>
        <p:nvPicPr>
          <p:cNvPr id="2" name="Picture 1">
            <a:extLst>
              <a:ext uri="{FF2B5EF4-FFF2-40B4-BE49-F238E27FC236}">
                <a16:creationId xmlns:a16="http://schemas.microsoft.com/office/drawing/2014/main" id="{01EAE3D1-69B0-6FA4-B425-1AB02786BCEE}"/>
              </a:ext>
            </a:extLst>
          </p:cNvPr>
          <p:cNvPicPr/>
          <p:nvPr/>
        </p:nvPicPr>
        <p:blipFill>
          <a:blip r:embed="rId6"/>
          <a:srcRect/>
          <a:stretch>
            <a:fillRect/>
          </a:stretch>
        </p:blipFill>
        <p:spPr bwMode="auto">
          <a:xfrm>
            <a:off x="4085770" y="1094937"/>
            <a:ext cx="4901158" cy="3468914"/>
          </a:xfrm>
          <a:prstGeom prst="rect">
            <a:avLst/>
          </a:prstGeom>
          <a:noFill/>
          <a:ln>
            <a:miter lim="800000"/>
            <a:headEnd/>
            <a:tailEnd/>
          </a:ln>
        </p:spPr>
      </p:pic>
    </p:spTree>
    <p:extLst>
      <p:ext uri="{BB962C8B-B14F-4D97-AF65-F5344CB8AC3E}">
        <p14:creationId xmlns:p14="http://schemas.microsoft.com/office/powerpoint/2010/main" val="108278217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038" y="4750"/>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pic>
        <p:nvPicPr>
          <p:cNvPr id="68" name="Google Shape;68;p15"/>
          <p:cNvPicPr preferRelativeResize="0"/>
          <p:nvPr/>
        </p:nvPicPr>
        <p:blipFill>
          <a:blip r:embed="rId5">
            <a:alphaModFix/>
          </a:blip>
          <a:stretch>
            <a:fillRect/>
          </a:stretch>
        </p:blipFill>
        <p:spPr>
          <a:xfrm>
            <a:off x="7363438" y="148588"/>
            <a:ext cx="1495425" cy="371475"/>
          </a:xfrm>
          <a:prstGeom prst="rect">
            <a:avLst/>
          </a:prstGeom>
          <a:noFill/>
          <a:ln>
            <a:noFill/>
          </a:ln>
        </p:spPr>
      </p:pic>
      <p:sp>
        <p:nvSpPr>
          <p:cNvPr id="69" name="Google Shape;69;p15"/>
          <p:cNvSpPr txBox="1"/>
          <p:nvPr/>
        </p:nvSpPr>
        <p:spPr>
          <a:xfrm>
            <a:off x="184936" y="95413"/>
            <a:ext cx="7200000" cy="540000"/>
          </a:xfrm>
          <a:prstGeom prst="rect">
            <a:avLst/>
          </a:prstGeom>
          <a:noFill/>
          <a:ln>
            <a:noFill/>
          </a:ln>
        </p:spPr>
        <p:txBody>
          <a:bodyPr spcFirstLastPara="1" wrap="square" lIns="91425" tIns="91425" rIns="91425" bIns="91425" anchor="t" anchorCtr="0">
            <a:spAutoFit/>
          </a:bodyPr>
          <a:lstStyle/>
          <a:p>
            <a:pPr lvl="0"/>
            <a:r>
              <a:rPr lang="en-US" sz="2300" dirty="0">
                <a:solidFill>
                  <a:srgbClr val="00A4B6"/>
                </a:solidFill>
                <a:latin typeface="Cambria" panose="02040503050406030204" pitchFamily="18" charset="0"/>
                <a:ea typeface="Cambria" panose="02040503050406030204" pitchFamily="18" charset="0"/>
                <a:cs typeface="Proxima Nova"/>
                <a:sym typeface="Proxima Nova"/>
              </a:rPr>
              <a:t>Distance Vector vs Link State</a:t>
            </a:r>
          </a:p>
        </p:txBody>
      </p:sp>
      <p:pic>
        <p:nvPicPr>
          <p:cNvPr id="3" name="Picture 2" descr="Image result for Differentiate link state vs distance vector">
            <a:extLst>
              <a:ext uri="{FF2B5EF4-FFF2-40B4-BE49-F238E27FC236}">
                <a16:creationId xmlns:a16="http://schemas.microsoft.com/office/drawing/2014/main" id="{44B6AA41-FE7B-6ECA-80FA-09F8BBF798BF}"/>
              </a:ext>
            </a:extLst>
          </p:cNvPr>
          <p:cNvPicPr>
            <a:picLocks noChangeAspect="1" noChangeArrowheads="1"/>
          </p:cNvPicPr>
          <p:nvPr/>
        </p:nvPicPr>
        <p:blipFill>
          <a:blip r:embed="rId6"/>
          <a:srcRect/>
          <a:stretch>
            <a:fillRect/>
          </a:stretch>
        </p:blipFill>
        <p:spPr bwMode="auto">
          <a:xfrm>
            <a:off x="692961" y="688588"/>
            <a:ext cx="7750628" cy="4359499"/>
          </a:xfrm>
          <a:prstGeom prst="rect">
            <a:avLst/>
          </a:prstGeom>
          <a:noFill/>
        </p:spPr>
      </p:pic>
    </p:spTree>
    <p:extLst>
      <p:ext uri="{BB962C8B-B14F-4D97-AF65-F5344CB8AC3E}">
        <p14:creationId xmlns:p14="http://schemas.microsoft.com/office/powerpoint/2010/main" val="34567719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pic>
        <p:nvPicPr>
          <p:cNvPr id="219" name="Google Shape;219;p26"/>
          <p:cNvPicPr preferRelativeResize="0"/>
          <p:nvPr/>
        </p:nvPicPr>
        <p:blipFill>
          <a:blip r:embed="rId3">
            <a:alphaModFix/>
          </a:blip>
          <a:stretch>
            <a:fillRect/>
          </a:stretch>
        </p:blipFill>
        <p:spPr>
          <a:xfrm>
            <a:off x="0" y="0"/>
            <a:ext cx="9144000" cy="5139333"/>
          </a:xfrm>
          <a:prstGeom prst="rect">
            <a:avLst/>
          </a:prstGeom>
          <a:noFill/>
          <a:ln>
            <a:noFill/>
          </a:ln>
        </p:spPr>
      </p:pic>
      <p:pic>
        <p:nvPicPr>
          <p:cNvPr id="220" name="Google Shape;220;p26"/>
          <p:cNvPicPr preferRelativeResize="0"/>
          <p:nvPr/>
        </p:nvPicPr>
        <p:blipFill>
          <a:blip r:embed="rId4">
            <a:alphaModFix/>
          </a:blip>
          <a:stretch>
            <a:fillRect/>
          </a:stretch>
        </p:blipFill>
        <p:spPr>
          <a:xfrm>
            <a:off x="4763" y="4750"/>
            <a:ext cx="9134475" cy="5133975"/>
          </a:xfrm>
          <a:prstGeom prst="rect">
            <a:avLst/>
          </a:prstGeom>
          <a:noFill/>
          <a:ln>
            <a:noFill/>
          </a:ln>
        </p:spPr>
      </p:pic>
      <p:sp>
        <p:nvSpPr>
          <p:cNvPr id="221" name="Google Shape;221;p26"/>
          <p:cNvSpPr txBox="1"/>
          <p:nvPr/>
        </p:nvSpPr>
        <p:spPr>
          <a:xfrm>
            <a:off x="312077" y="880252"/>
            <a:ext cx="6023410" cy="1785074"/>
          </a:xfrm>
          <a:prstGeom prst="rect">
            <a:avLst/>
          </a:prstGeom>
          <a:noFill/>
          <a:ln>
            <a:noFill/>
          </a:ln>
        </p:spPr>
        <p:txBody>
          <a:bodyPr spcFirstLastPara="1" wrap="square" lIns="91425" tIns="91425" rIns="91425" bIns="91425" anchor="t" anchorCtr="0">
            <a:spAutoFit/>
          </a:bodyPr>
          <a:lstStyle/>
          <a:p>
            <a:pPr lvl="0"/>
            <a:r>
              <a:rPr lang="en-IN" sz="4000" b="1" dirty="0">
                <a:solidFill>
                  <a:schemeClr val="dk2"/>
                </a:solidFill>
                <a:latin typeface="Proxima Nova"/>
                <a:ea typeface="Proxima Nova"/>
                <a:cs typeface="Proxima Nova"/>
                <a:sym typeface="Proxima Nova"/>
              </a:rPr>
              <a:t>Interdomain Routing Protocol</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IN" sz="2400" b="0" i="0" u="none" strike="noStrike" kern="0" cap="none" spc="0" normalizeH="0" baseline="0" noProof="0" dirty="0">
                <a:ln>
                  <a:noFill/>
                </a:ln>
                <a:solidFill>
                  <a:srgbClr val="595959"/>
                </a:solidFill>
                <a:effectLst/>
                <a:uLnTx/>
                <a:uFillTx/>
                <a:latin typeface="Cambria" panose="02040503050406030204" pitchFamily="18" charset="0"/>
                <a:ea typeface="Cambria" panose="02040503050406030204" pitchFamily="18" charset="0"/>
                <a:cs typeface="Proxima Nova"/>
                <a:sym typeface="Proxima Nova"/>
              </a:rPr>
              <a:t>Path Vector Routing (BGP)</a:t>
            </a:r>
          </a:p>
        </p:txBody>
      </p:sp>
      <p:pic>
        <p:nvPicPr>
          <p:cNvPr id="225" name="Google Shape;225;p26"/>
          <p:cNvPicPr preferRelativeResize="0"/>
          <p:nvPr/>
        </p:nvPicPr>
        <p:blipFill>
          <a:blip r:embed="rId5">
            <a:alphaModFix/>
          </a:blip>
          <a:stretch>
            <a:fillRect/>
          </a:stretch>
        </p:blipFill>
        <p:spPr>
          <a:xfrm>
            <a:off x="7363438" y="148588"/>
            <a:ext cx="1495425" cy="371475"/>
          </a:xfrm>
          <a:prstGeom prst="rect">
            <a:avLst/>
          </a:prstGeom>
          <a:noFill/>
          <a:ln>
            <a:noFill/>
          </a:ln>
        </p:spPr>
      </p:pic>
    </p:spTree>
    <p:extLst>
      <p:ext uri="{BB962C8B-B14F-4D97-AF65-F5344CB8AC3E}">
        <p14:creationId xmlns:p14="http://schemas.microsoft.com/office/powerpoint/2010/main" val="178274541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038" y="4750"/>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pic>
        <p:nvPicPr>
          <p:cNvPr id="68" name="Google Shape;68;p15"/>
          <p:cNvPicPr preferRelativeResize="0"/>
          <p:nvPr/>
        </p:nvPicPr>
        <p:blipFill>
          <a:blip r:embed="rId5">
            <a:alphaModFix/>
          </a:blip>
          <a:stretch>
            <a:fillRect/>
          </a:stretch>
        </p:blipFill>
        <p:spPr>
          <a:xfrm>
            <a:off x="7363438" y="148588"/>
            <a:ext cx="1495425" cy="371475"/>
          </a:xfrm>
          <a:prstGeom prst="rect">
            <a:avLst/>
          </a:prstGeom>
          <a:noFill/>
          <a:ln>
            <a:noFill/>
          </a:ln>
        </p:spPr>
      </p:pic>
      <p:sp>
        <p:nvSpPr>
          <p:cNvPr id="69" name="Google Shape;69;p15"/>
          <p:cNvSpPr txBox="1"/>
          <p:nvPr/>
        </p:nvSpPr>
        <p:spPr>
          <a:xfrm>
            <a:off x="184936" y="95413"/>
            <a:ext cx="7200000" cy="540000"/>
          </a:xfrm>
          <a:prstGeom prst="rect">
            <a:avLst/>
          </a:prstGeom>
          <a:noFill/>
          <a:ln>
            <a:noFill/>
          </a:ln>
        </p:spPr>
        <p:txBody>
          <a:bodyPr spcFirstLastPara="1" wrap="square" lIns="91425" tIns="91425" rIns="91425" bIns="91425" anchor="t" anchorCtr="0">
            <a:spAutoFit/>
          </a:bodyPr>
          <a:lstStyle/>
          <a:p>
            <a:pPr lvl="0"/>
            <a:r>
              <a:rPr lang="en-US" sz="2300" dirty="0">
                <a:solidFill>
                  <a:srgbClr val="00A4B6"/>
                </a:solidFill>
                <a:latin typeface="Cambria" panose="02040503050406030204" pitchFamily="18" charset="0"/>
                <a:ea typeface="Cambria" panose="02040503050406030204" pitchFamily="18" charset="0"/>
                <a:cs typeface="Proxima Nova"/>
                <a:sym typeface="Proxima Nova"/>
              </a:rPr>
              <a:t>Path vector Routing</a:t>
            </a:r>
          </a:p>
        </p:txBody>
      </p:sp>
      <p:sp>
        <p:nvSpPr>
          <p:cNvPr id="71" name="Google Shape;71;p15"/>
          <p:cNvSpPr txBox="1"/>
          <p:nvPr/>
        </p:nvSpPr>
        <p:spPr>
          <a:xfrm>
            <a:off x="127221" y="705414"/>
            <a:ext cx="8893408" cy="2800736"/>
          </a:xfrm>
          <a:prstGeom prst="rect">
            <a:avLst/>
          </a:prstGeom>
          <a:noFill/>
          <a:ln>
            <a:noFill/>
          </a:ln>
        </p:spPr>
        <p:txBody>
          <a:bodyPr spcFirstLastPara="1" wrap="square" lIns="91425" tIns="91425" rIns="91425" bIns="91425" anchor="t" anchorCtr="0">
            <a:spAutoFit/>
          </a:bodyPr>
          <a:lstStyle/>
          <a:p>
            <a:pPr marL="180975" lvl="2" indent="-180975" algn="just">
              <a:buFont typeface="Arial" panose="020B0604020202020204" pitchFamily="34" charset="0"/>
              <a:buChar char="•"/>
            </a:pPr>
            <a:r>
              <a:rPr lang="en-US" sz="1700" dirty="0">
                <a:latin typeface="Cambria" panose="02040503050406030204" pitchFamily="18" charset="0"/>
                <a:ea typeface="Cambria" panose="02040503050406030204" pitchFamily="18" charset="0"/>
              </a:rPr>
              <a:t>Border Gateway Protocol is path routing protocol.</a:t>
            </a:r>
          </a:p>
          <a:p>
            <a:pPr marL="180975" lvl="2" indent="-180975" algn="just">
              <a:buFont typeface="Arial" panose="020B0604020202020204" pitchFamily="34" charset="0"/>
              <a:buChar char="•"/>
            </a:pPr>
            <a:endParaRPr lang="en-US" sz="1700" dirty="0">
              <a:latin typeface="Cambria" panose="02040503050406030204" pitchFamily="18" charset="0"/>
              <a:ea typeface="Cambria" panose="02040503050406030204" pitchFamily="18" charset="0"/>
            </a:endParaRPr>
          </a:p>
          <a:p>
            <a:pPr marL="180975" lvl="2" indent="-180975" algn="just">
              <a:buFont typeface="Arial" panose="020B0604020202020204" pitchFamily="34" charset="0"/>
              <a:buChar char="•"/>
            </a:pPr>
            <a:r>
              <a:rPr lang="en-US" sz="1700" dirty="0">
                <a:latin typeface="Cambria" panose="02040503050406030204" pitchFamily="18" charset="0"/>
                <a:ea typeface="Cambria" panose="02040503050406030204" pitchFamily="18" charset="0"/>
              </a:rPr>
              <a:t>BGP also called Exterior Gateway Protocol.</a:t>
            </a:r>
          </a:p>
          <a:p>
            <a:pPr marL="180975" lvl="2" indent="-180975" algn="just">
              <a:buFont typeface="Arial" panose="020B0604020202020204" pitchFamily="34" charset="0"/>
              <a:buChar char="•"/>
            </a:pPr>
            <a:endParaRPr lang="en-US" sz="1700" dirty="0">
              <a:latin typeface="Cambria" panose="02040503050406030204" pitchFamily="18" charset="0"/>
              <a:ea typeface="Cambria" panose="02040503050406030204" pitchFamily="18" charset="0"/>
            </a:endParaRPr>
          </a:p>
          <a:p>
            <a:pPr marL="285750" lvl="2" indent="-285750" algn="just">
              <a:buFont typeface="Wingdings" panose="05000000000000000000" pitchFamily="2" charset="2"/>
              <a:buChar char="q"/>
            </a:pPr>
            <a:r>
              <a:rPr lang="en-US" sz="1700" b="1" dirty="0">
                <a:latin typeface="Cambria" panose="02040503050406030204" pitchFamily="18" charset="0"/>
                <a:ea typeface="Cambria" panose="02040503050406030204" pitchFamily="18" charset="0"/>
              </a:rPr>
              <a:t>Why BGP?</a:t>
            </a:r>
          </a:p>
          <a:p>
            <a:pPr marL="180975" lvl="2" indent="-180975" algn="just">
              <a:buFont typeface="Arial" panose="020B0604020202020204" pitchFamily="34" charset="0"/>
              <a:buChar char="•"/>
            </a:pPr>
            <a:r>
              <a:rPr lang="en-US" sz="1700" dirty="0">
                <a:latin typeface="Cambria" panose="02040503050406030204" pitchFamily="18" charset="0"/>
                <a:ea typeface="Cambria" panose="02040503050406030204" pitchFamily="18" charset="0"/>
              </a:rPr>
              <a:t>DV and LS are both Intra-domain routing protocols.</a:t>
            </a:r>
          </a:p>
          <a:p>
            <a:pPr marL="180975" lvl="2" indent="-180975" algn="just">
              <a:buFont typeface="Arial" panose="020B0604020202020204" pitchFamily="34" charset="0"/>
              <a:buChar char="•"/>
            </a:pPr>
            <a:r>
              <a:rPr lang="en-US" sz="1700" dirty="0">
                <a:latin typeface="Cambria" panose="02040503050406030204" pitchFamily="18" charset="0"/>
                <a:ea typeface="Cambria" panose="02040503050406030204" pitchFamily="18" charset="0"/>
              </a:rPr>
              <a:t>Distance vector routing-hop limit.</a:t>
            </a:r>
          </a:p>
          <a:p>
            <a:pPr marL="180975" lvl="2" indent="-180975" algn="just">
              <a:buFont typeface="Arial" panose="020B0604020202020204" pitchFamily="34" charset="0"/>
              <a:buChar char="•"/>
            </a:pPr>
            <a:r>
              <a:rPr lang="en-US" sz="1700" dirty="0">
                <a:latin typeface="Cambria" panose="02040503050406030204" pitchFamily="18" charset="0"/>
                <a:ea typeface="Cambria" panose="02040503050406030204" pitchFamily="18" charset="0"/>
              </a:rPr>
              <a:t>Link-state Routing</a:t>
            </a:r>
          </a:p>
          <a:p>
            <a:pPr marL="536575" lvl="2" indent="-285750" algn="just">
              <a:buFont typeface="Wingdings" panose="05000000000000000000" pitchFamily="2" charset="2"/>
              <a:buChar char="ü"/>
            </a:pPr>
            <a:r>
              <a:rPr lang="en-US" sz="1700" dirty="0">
                <a:latin typeface="Cambria" panose="02040503050406030204" pitchFamily="18" charset="0"/>
                <a:ea typeface="Cambria" panose="02040503050406030204" pitchFamily="18" charset="0"/>
              </a:rPr>
              <a:t>Huge amount of resources to calculate routing tables.</a:t>
            </a:r>
          </a:p>
          <a:p>
            <a:pPr marL="536575" lvl="2" indent="-285750" algn="just">
              <a:buFont typeface="Wingdings" panose="05000000000000000000" pitchFamily="2" charset="2"/>
              <a:buChar char="ü"/>
            </a:pPr>
            <a:r>
              <a:rPr lang="en-US" sz="1700" dirty="0">
                <a:latin typeface="Cambria" panose="02040503050406030204" pitchFamily="18" charset="0"/>
                <a:ea typeface="Cambria" panose="02040503050406030204" pitchFamily="18" charset="0"/>
              </a:rPr>
              <a:t>Heavy traffic-flooding</a:t>
            </a:r>
          </a:p>
        </p:txBody>
      </p:sp>
    </p:spTree>
    <p:extLst>
      <p:ext uri="{BB962C8B-B14F-4D97-AF65-F5344CB8AC3E}">
        <p14:creationId xmlns:p14="http://schemas.microsoft.com/office/powerpoint/2010/main" val="70428598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038" y="4750"/>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pic>
        <p:nvPicPr>
          <p:cNvPr id="68" name="Google Shape;68;p15"/>
          <p:cNvPicPr preferRelativeResize="0"/>
          <p:nvPr/>
        </p:nvPicPr>
        <p:blipFill>
          <a:blip r:embed="rId5">
            <a:alphaModFix/>
          </a:blip>
          <a:stretch>
            <a:fillRect/>
          </a:stretch>
        </p:blipFill>
        <p:spPr>
          <a:xfrm>
            <a:off x="7363438" y="148588"/>
            <a:ext cx="1495425" cy="371475"/>
          </a:xfrm>
          <a:prstGeom prst="rect">
            <a:avLst/>
          </a:prstGeom>
          <a:noFill/>
          <a:ln>
            <a:noFill/>
          </a:ln>
        </p:spPr>
      </p:pic>
      <p:sp>
        <p:nvSpPr>
          <p:cNvPr id="69" name="Google Shape;69;p15"/>
          <p:cNvSpPr txBox="1"/>
          <p:nvPr/>
        </p:nvSpPr>
        <p:spPr>
          <a:xfrm>
            <a:off x="184936" y="95413"/>
            <a:ext cx="7200000" cy="540000"/>
          </a:xfrm>
          <a:prstGeom prst="rect">
            <a:avLst/>
          </a:prstGeom>
          <a:noFill/>
          <a:ln>
            <a:noFill/>
          </a:ln>
        </p:spPr>
        <p:txBody>
          <a:bodyPr spcFirstLastPara="1" wrap="square" lIns="91425" tIns="91425" rIns="91425" bIns="91425" anchor="t" anchorCtr="0">
            <a:spAutoFit/>
          </a:bodyPr>
          <a:lstStyle/>
          <a:p>
            <a:pPr lvl="0"/>
            <a:r>
              <a:rPr lang="en-US" sz="2300" dirty="0">
                <a:solidFill>
                  <a:srgbClr val="00A4B6"/>
                </a:solidFill>
                <a:latin typeface="Cambria" panose="02040503050406030204" pitchFamily="18" charset="0"/>
                <a:ea typeface="Cambria" panose="02040503050406030204" pitchFamily="18" charset="0"/>
                <a:cs typeface="Proxima Nova"/>
                <a:sym typeface="Proxima Nova"/>
              </a:rPr>
              <a:t>Path vector Routing</a:t>
            </a:r>
          </a:p>
        </p:txBody>
      </p:sp>
      <p:sp>
        <p:nvSpPr>
          <p:cNvPr id="71" name="Google Shape;71;p15"/>
          <p:cNvSpPr txBox="1"/>
          <p:nvPr/>
        </p:nvSpPr>
        <p:spPr>
          <a:xfrm>
            <a:off x="127221" y="705414"/>
            <a:ext cx="8893408" cy="1754296"/>
          </a:xfrm>
          <a:prstGeom prst="rect">
            <a:avLst/>
          </a:prstGeom>
          <a:noFill/>
          <a:ln>
            <a:noFill/>
          </a:ln>
        </p:spPr>
        <p:txBody>
          <a:bodyPr spcFirstLastPara="1" wrap="square" lIns="91425" tIns="91425" rIns="91425" bIns="91425" anchor="t" anchorCtr="0">
            <a:spAutoFit/>
          </a:bodyPr>
          <a:lstStyle/>
          <a:p>
            <a:pPr marL="180975" lvl="2" indent="-180975" algn="just">
              <a:buFont typeface="Arial" panose="020B0604020202020204" pitchFamily="34" charset="0"/>
              <a:buChar char="•"/>
            </a:pPr>
            <a:r>
              <a:rPr lang="en-US" sz="1700" dirty="0">
                <a:latin typeface="Cambria" panose="02040503050406030204" pitchFamily="18" charset="0"/>
                <a:ea typeface="Cambria" panose="02040503050406030204" pitchFamily="18" charset="0"/>
              </a:rPr>
              <a:t>There is at least one node, called the speaker node, in each AS that creates a routing table and advertises it to speaker nodes in the neighboring ASs.</a:t>
            </a:r>
          </a:p>
          <a:p>
            <a:pPr marL="180975" lvl="2" indent="-180975" algn="just">
              <a:buFont typeface="Arial" panose="020B0604020202020204" pitchFamily="34" charset="0"/>
              <a:buChar char="•"/>
            </a:pPr>
            <a:endParaRPr lang="en-US" sz="1700" dirty="0">
              <a:latin typeface="Cambria" panose="02040503050406030204" pitchFamily="18" charset="0"/>
              <a:ea typeface="Cambria" panose="02040503050406030204" pitchFamily="18" charset="0"/>
            </a:endParaRPr>
          </a:p>
          <a:p>
            <a:pPr marL="180975" lvl="2" indent="-180975" algn="just">
              <a:buFont typeface="Arial" panose="020B0604020202020204" pitchFamily="34" charset="0"/>
              <a:buChar char="•"/>
            </a:pPr>
            <a:r>
              <a:rPr lang="en-US" sz="1700" dirty="0">
                <a:latin typeface="Cambria" panose="02040503050406030204" pitchFamily="18" charset="0"/>
                <a:ea typeface="Cambria" panose="02040503050406030204" pitchFamily="18" charset="0"/>
              </a:rPr>
              <a:t>Only speaker nodes in each AS can communicate with each other.</a:t>
            </a:r>
          </a:p>
          <a:p>
            <a:pPr marL="180975" lvl="2" indent="-180975" algn="just">
              <a:buFont typeface="Arial" panose="020B0604020202020204" pitchFamily="34" charset="0"/>
              <a:buChar char="•"/>
            </a:pPr>
            <a:endParaRPr lang="en-US" sz="1700" dirty="0">
              <a:latin typeface="Cambria" panose="02040503050406030204" pitchFamily="18" charset="0"/>
              <a:ea typeface="Cambria" panose="02040503050406030204" pitchFamily="18" charset="0"/>
            </a:endParaRPr>
          </a:p>
          <a:p>
            <a:pPr marL="180975" lvl="2" indent="-180975" algn="just">
              <a:buFont typeface="Arial" panose="020B0604020202020204" pitchFamily="34" charset="0"/>
              <a:buChar char="•"/>
            </a:pPr>
            <a:r>
              <a:rPr lang="en-US" sz="1700" dirty="0">
                <a:latin typeface="Cambria" panose="02040503050406030204" pitchFamily="18" charset="0"/>
                <a:ea typeface="Cambria" panose="02040503050406030204" pitchFamily="18" charset="0"/>
              </a:rPr>
              <a:t>Speaker node advertises the path, not the metric.</a:t>
            </a:r>
          </a:p>
        </p:txBody>
      </p:sp>
      <p:pic>
        <p:nvPicPr>
          <p:cNvPr id="2" name="Picture 1">
            <a:extLst>
              <a:ext uri="{FF2B5EF4-FFF2-40B4-BE49-F238E27FC236}">
                <a16:creationId xmlns:a16="http://schemas.microsoft.com/office/drawing/2014/main" id="{8AAF8E71-328B-F49B-572C-32F5D3B70CBA}"/>
              </a:ext>
            </a:extLst>
          </p:cNvPr>
          <p:cNvPicPr>
            <a:picLocks noChangeAspect="1"/>
          </p:cNvPicPr>
          <p:nvPr/>
        </p:nvPicPr>
        <p:blipFill>
          <a:blip r:embed="rId6"/>
          <a:stretch>
            <a:fillRect/>
          </a:stretch>
        </p:blipFill>
        <p:spPr>
          <a:xfrm>
            <a:off x="2618903" y="2547686"/>
            <a:ext cx="5991288" cy="2423162"/>
          </a:xfrm>
          <a:prstGeom prst="rect">
            <a:avLst/>
          </a:prstGeom>
        </p:spPr>
      </p:pic>
    </p:spTree>
    <p:extLst>
      <p:ext uri="{BB962C8B-B14F-4D97-AF65-F5344CB8AC3E}">
        <p14:creationId xmlns:p14="http://schemas.microsoft.com/office/powerpoint/2010/main" val="43022219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038" y="4750"/>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pic>
        <p:nvPicPr>
          <p:cNvPr id="68" name="Google Shape;68;p15"/>
          <p:cNvPicPr preferRelativeResize="0"/>
          <p:nvPr/>
        </p:nvPicPr>
        <p:blipFill>
          <a:blip r:embed="rId5">
            <a:alphaModFix/>
          </a:blip>
          <a:stretch>
            <a:fillRect/>
          </a:stretch>
        </p:blipFill>
        <p:spPr>
          <a:xfrm>
            <a:off x="7363438" y="148588"/>
            <a:ext cx="1495425" cy="371475"/>
          </a:xfrm>
          <a:prstGeom prst="rect">
            <a:avLst/>
          </a:prstGeom>
          <a:noFill/>
          <a:ln>
            <a:noFill/>
          </a:ln>
        </p:spPr>
      </p:pic>
      <p:sp>
        <p:nvSpPr>
          <p:cNvPr id="69" name="Google Shape;69;p15"/>
          <p:cNvSpPr txBox="1"/>
          <p:nvPr/>
        </p:nvSpPr>
        <p:spPr>
          <a:xfrm>
            <a:off x="184936" y="95413"/>
            <a:ext cx="7200000" cy="540000"/>
          </a:xfrm>
          <a:prstGeom prst="rect">
            <a:avLst/>
          </a:prstGeom>
          <a:noFill/>
          <a:ln>
            <a:noFill/>
          </a:ln>
        </p:spPr>
        <p:txBody>
          <a:bodyPr spcFirstLastPara="1" wrap="square" lIns="91425" tIns="91425" rIns="91425" bIns="91425" anchor="t" anchorCtr="0">
            <a:spAutoFit/>
          </a:bodyPr>
          <a:lstStyle/>
          <a:p>
            <a:pPr lvl="0"/>
            <a:r>
              <a:rPr lang="en-US" sz="2300" dirty="0">
                <a:solidFill>
                  <a:srgbClr val="00A4B6"/>
                </a:solidFill>
                <a:latin typeface="Cambria" panose="02040503050406030204" pitchFamily="18" charset="0"/>
                <a:ea typeface="Cambria" panose="02040503050406030204" pitchFamily="18" charset="0"/>
                <a:cs typeface="Proxima Nova"/>
                <a:sym typeface="Proxima Nova"/>
              </a:rPr>
              <a:t>Path vector Routing</a:t>
            </a:r>
          </a:p>
        </p:txBody>
      </p:sp>
      <p:sp>
        <p:nvSpPr>
          <p:cNvPr id="71" name="Google Shape;71;p15"/>
          <p:cNvSpPr txBox="1"/>
          <p:nvPr/>
        </p:nvSpPr>
        <p:spPr>
          <a:xfrm>
            <a:off x="127221" y="705414"/>
            <a:ext cx="8893408" cy="2015906"/>
          </a:xfrm>
          <a:prstGeom prst="rect">
            <a:avLst/>
          </a:prstGeom>
          <a:noFill/>
          <a:ln>
            <a:noFill/>
          </a:ln>
        </p:spPr>
        <p:txBody>
          <a:bodyPr spcFirstLastPara="1" wrap="square" lIns="91425" tIns="91425" rIns="91425" bIns="91425" anchor="t" anchorCtr="0">
            <a:spAutoFit/>
          </a:bodyPr>
          <a:lstStyle/>
          <a:p>
            <a:pPr marL="285750" lvl="2" indent="-285750" algn="just">
              <a:buFont typeface="Wingdings" panose="05000000000000000000" pitchFamily="2" charset="2"/>
              <a:buChar char="q"/>
            </a:pPr>
            <a:r>
              <a:rPr lang="en-US" sz="1700" b="1" dirty="0">
                <a:latin typeface="Cambria" panose="02040503050406030204" pitchFamily="18" charset="0"/>
                <a:ea typeface="Cambria" panose="02040503050406030204" pitchFamily="18" charset="0"/>
              </a:rPr>
              <a:t>Sharing:</a:t>
            </a:r>
          </a:p>
          <a:p>
            <a:pPr marL="180975" lvl="2" indent="-180975" algn="just">
              <a:buFont typeface="Arial" panose="020B0604020202020204" pitchFamily="34" charset="0"/>
              <a:buChar char="•"/>
            </a:pPr>
            <a:r>
              <a:rPr lang="en-US" sz="1700" dirty="0">
                <a:latin typeface="Cambria" panose="02040503050406030204" pitchFamily="18" charset="0"/>
                <a:ea typeface="Cambria" panose="02040503050406030204" pitchFamily="18" charset="0"/>
              </a:rPr>
              <a:t>A speaker in an autonomous system shares its table with immediate neighbors.</a:t>
            </a:r>
          </a:p>
          <a:p>
            <a:pPr lvl="2" algn="just"/>
            <a:endParaRPr lang="en-US" sz="1700" dirty="0">
              <a:latin typeface="Cambria" panose="02040503050406030204" pitchFamily="18" charset="0"/>
              <a:ea typeface="Cambria" panose="02040503050406030204" pitchFamily="18" charset="0"/>
            </a:endParaRPr>
          </a:p>
          <a:p>
            <a:pPr marL="285750" lvl="2" indent="-285750" algn="just">
              <a:buFont typeface="Wingdings" panose="05000000000000000000" pitchFamily="2" charset="2"/>
              <a:buChar char="q"/>
            </a:pPr>
            <a:r>
              <a:rPr lang="en-US" sz="1700" b="1" dirty="0">
                <a:latin typeface="Cambria" panose="02040503050406030204" pitchFamily="18" charset="0"/>
                <a:ea typeface="Cambria" panose="02040503050406030204" pitchFamily="18" charset="0"/>
              </a:rPr>
              <a:t>Updating:</a:t>
            </a:r>
          </a:p>
          <a:p>
            <a:pPr marL="180975" lvl="2" indent="-180975" algn="just">
              <a:buFont typeface="Arial" panose="020B0604020202020204" pitchFamily="34" charset="0"/>
              <a:buChar char="•"/>
            </a:pPr>
            <a:r>
              <a:rPr lang="en-US" sz="1700" dirty="0">
                <a:latin typeface="Cambria" panose="02040503050406030204" pitchFamily="18" charset="0"/>
                <a:ea typeface="Cambria" panose="02040503050406030204" pitchFamily="18" charset="0"/>
              </a:rPr>
              <a:t>When a speaker node receives a table from its neighbor, it updates its own table by adding the nodes that are not in its routing table.</a:t>
            </a:r>
          </a:p>
          <a:p>
            <a:pPr marL="180975" lvl="2" indent="-180975" algn="just">
              <a:buFont typeface="Arial" panose="020B0604020202020204" pitchFamily="34" charset="0"/>
              <a:buChar char="•"/>
            </a:pPr>
            <a:r>
              <a:rPr lang="en-US" sz="1700" dirty="0">
                <a:latin typeface="Cambria" panose="02040503050406030204" pitchFamily="18" charset="0"/>
                <a:ea typeface="Cambria" panose="02040503050406030204" pitchFamily="18" charset="0"/>
              </a:rPr>
              <a:t>It also adds its own AS and the AS that sent the table.</a:t>
            </a:r>
          </a:p>
        </p:txBody>
      </p:sp>
      <p:pic>
        <p:nvPicPr>
          <p:cNvPr id="2" name="Picture 1">
            <a:extLst>
              <a:ext uri="{FF2B5EF4-FFF2-40B4-BE49-F238E27FC236}">
                <a16:creationId xmlns:a16="http://schemas.microsoft.com/office/drawing/2014/main" id="{8AAF8E71-328B-F49B-572C-32F5D3B70CBA}"/>
              </a:ext>
            </a:extLst>
          </p:cNvPr>
          <p:cNvPicPr>
            <a:picLocks noChangeAspect="1"/>
          </p:cNvPicPr>
          <p:nvPr/>
        </p:nvPicPr>
        <p:blipFill>
          <a:blip r:embed="rId6"/>
          <a:stretch>
            <a:fillRect/>
          </a:stretch>
        </p:blipFill>
        <p:spPr>
          <a:xfrm>
            <a:off x="3506499" y="2906672"/>
            <a:ext cx="5103692" cy="2064176"/>
          </a:xfrm>
          <a:prstGeom prst="rect">
            <a:avLst/>
          </a:prstGeom>
        </p:spPr>
      </p:pic>
    </p:spTree>
    <p:extLst>
      <p:ext uri="{BB962C8B-B14F-4D97-AF65-F5344CB8AC3E}">
        <p14:creationId xmlns:p14="http://schemas.microsoft.com/office/powerpoint/2010/main" val="193506793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038" y="4750"/>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pic>
        <p:nvPicPr>
          <p:cNvPr id="68" name="Google Shape;68;p15"/>
          <p:cNvPicPr preferRelativeResize="0"/>
          <p:nvPr/>
        </p:nvPicPr>
        <p:blipFill>
          <a:blip r:embed="rId5">
            <a:alphaModFix/>
          </a:blip>
          <a:stretch>
            <a:fillRect/>
          </a:stretch>
        </p:blipFill>
        <p:spPr>
          <a:xfrm>
            <a:off x="7363438" y="148588"/>
            <a:ext cx="1495425" cy="371475"/>
          </a:xfrm>
          <a:prstGeom prst="rect">
            <a:avLst/>
          </a:prstGeom>
          <a:noFill/>
          <a:ln>
            <a:noFill/>
          </a:ln>
        </p:spPr>
      </p:pic>
      <p:sp>
        <p:nvSpPr>
          <p:cNvPr id="69" name="Google Shape;69;p15"/>
          <p:cNvSpPr txBox="1"/>
          <p:nvPr/>
        </p:nvSpPr>
        <p:spPr>
          <a:xfrm>
            <a:off x="184936" y="95413"/>
            <a:ext cx="7200000" cy="540000"/>
          </a:xfrm>
          <a:prstGeom prst="rect">
            <a:avLst/>
          </a:prstGeom>
          <a:noFill/>
          <a:ln>
            <a:noFill/>
          </a:ln>
        </p:spPr>
        <p:txBody>
          <a:bodyPr spcFirstLastPara="1" wrap="square" lIns="91425" tIns="91425" rIns="91425" bIns="91425" anchor="t" anchorCtr="0">
            <a:spAutoFit/>
          </a:bodyPr>
          <a:lstStyle/>
          <a:p>
            <a:pPr lvl="0"/>
            <a:r>
              <a:rPr lang="en-US" sz="2300" dirty="0">
                <a:solidFill>
                  <a:srgbClr val="00A4B6"/>
                </a:solidFill>
                <a:latin typeface="Cambria" panose="02040503050406030204" pitchFamily="18" charset="0"/>
                <a:ea typeface="Cambria" panose="02040503050406030204" pitchFamily="18" charset="0"/>
                <a:cs typeface="Proxima Nova"/>
                <a:sym typeface="Proxima Nova"/>
              </a:rPr>
              <a:t>Path vector Routing</a:t>
            </a:r>
          </a:p>
        </p:txBody>
      </p:sp>
      <p:pic>
        <p:nvPicPr>
          <p:cNvPr id="3" name="Picture 2">
            <a:extLst>
              <a:ext uri="{FF2B5EF4-FFF2-40B4-BE49-F238E27FC236}">
                <a16:creationId xmlns:a16="http://schemas.microsoft.com/office/drawing/2014/main" id="{73C38874-028A-011C-6A47-A2A265703C14}"/>
              </a:ext>
            </a:extLst>
          </p:cNvPr>
          <p:cNvPicPr/>
          <p:nvPr/>
        </p:nvPicPr>
        <p:blipFill>
          <a:blip r:embed="rId6"/>
          <a:srcRect/>
          <a:stretch>
            <a:fillRect/>
          </a:stretch>
        </p:blipFill>
        <p:spPr bwMode="auto">
          <a:xfrm>
            <a:off x="765532" y="688588"/>
            <a:ext cx="7605486" cy="4354286"/>
          </a:xfrm>
          <a:prstGeom prst="rect">
            <a:avLst/>
          </a:prstGeom>
          <a:noFill/>
          <a:ln>
            <a:miter lim="800000"/>
            <a:headEnd/>
            <a:tailEnd/>
          </a:ln>
        </p:spPr>
      </p:pic>
    </p:spTree>
    <p:extLst>
      <p:ext uri="{BB962C8B-B14F-4D97-AF65-F5344CB8AC3E}">
        <p14:creationId xmlns:p14="http://schemas.microsoft.com/office/powerpoint/2010/main" val="7638069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038" y="4750"/>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pic>
        <p:nvPicPr>
          <p:cNvPr id="68" name="Google Shape;68;p15"/>
          <p:cNvPicPr preferRelativeResize="0"/>
          <p:nvPr/>
        </p:nvPicPr>
        <p:blipFill>
          <a:blip r:embed="rId5">
            <a:alphaModFix/>
          </a:blip>
          <a:stretch>
            <a:fillRect/>
          </a:stretch>
        </p:blipFill>
        <p:spPr>
          <a:xfrm>
            <a:off x="7363438" y="148588"/>
            <a:ext cx="1495425" cy="371475"/>
          </a:xfrm>
          <a:prstGeom prst="rect">
            <a:avLst/>
          </a:prstGeom>
          <a:noFill/>
          <a:ln>
            <a:noFill/>
          </a:ln>
        </p:spPr>
      </p:pic>
      <p:sp>
        <p:nvSpPr>
          <p:cNvPr id="69" name="Google Shape;69;p15"/>
          <p:cNvSpPr txBox="1"/>
          <p:nvPr/>
        </p:nvSpPr>
        <p:spPr>
          <a:xfrm>
            <a:off x="184936" y="95413"/>
            <a:ext cx="7200000" cy="540000"/>
          </a:xfrm>
          <a:prstGeom prst="rect">
            <a:avLst/>
          </a:prstGeom>
          <a:noFill/>
          <a:ln>
            <a:noFill/>
          </a:ln>
        </p:spPr>
        <p:txBody>
          <a:bodyPr spcFirstLastPara="1" wrap="square" lIns="91425" tIns="91425" rIns="91425" bIns="91425" anchor="t" anchorCtr="0">
            <a:spAutoFit/>
          </a:bodyPr>
          <a:lstStyle/>
          <a:p>
            <a:pPr lvl="0"/>
            <a:r>
              <a:rPr lang="en-US" sz="2300" dirty="0">
                <a:solidFill>
                  <a:srgbClr val="00A4B6"/>
                </a:solidFill>
                <a:latin typeface="Cambria" panose="02040503050406030204" pitchFamily="18" charset="0"/>
                <a:ea typeface="Cambria" panose="02040503050406030204" pitchFamily="18" charset="0"/>
                <a:cs typeface="Proxima Nova"/>
                <a:sym typeface="Proxima Nova"/>
              </a:rPr>
              <a:t>Path vector Routing</a:t>
            </a:r>
          </a:p>
        </p:txBody>
      </p:sp>
      <p:sp>
        <p:nvSpPr>
          <p:cNvPr id="71" name="Google Shape;71;p15"/>
          <p:cNvSpPr txBox="1"/>
          <p:nvPr/>
        </p:nvSpPr>
        <p:spPr>
          <a:xfrm>
            <a:off x="121571" y="2571737"/>
            <a:ext cx="8826486" cy="2539126"/>
          </a:xfrm>
          <a:prstGeom prst="rect">
            <a:avLst/>
          </a:prstGeom>
          <a:noFill/>
          <a:ln>
            <a:noFill/>
          </a:ln>
        </p:spPr>
        <p:txBody>
          <a:bodyPr spcFirstLastPara="1" wrap="square" lIns="91425" tIns="91425" rIns="91425" bIns="91425" anchor="t" anchorCtr="0">
            <a:spAutoFit/>
          </a:bodyPr>
          <a:lstStyle/>
          <a:p>
            <a:pPr marL="180975" lvl="2" indent="-180975" algn="just">
              <a:buFont typeface="Arial" panose="020B0604020202020204" pitchFamily="34" charset="0"/>
              <a:buChar char="•"/>
            </a:pPr>
            <a:r>
              <a:rPr lang="en-US" sz="1700" b="1" dirty="0">
                <a:latin typeface="Cambria" panose="02040503050406030204" pitchFamily="18" charset="0"/>
                <a:ea typeface="Cambria" panose="02040503050406030204" pitchFamily="18" charset="0"/>
              </a:rPr>
              <a:t>Open</a:t>
            </a:r>
            <a:r>
              <a:rPr lang="en-US" sz="1700" dirty="0">
                <a:latin typeface="Cambria" panose="02040503050406030204" pitchFamily="18" charset="0"/>
                <a:ea typeface="Cambria" panose="02040503050406030204" pitchFamily="18" charset="0"/>
              </a:rPr>
              <a:t> </a:t>
            </a:r>
            <a:r>
              <a:rPr lang="en-US" sz="1700" dirty="0">
                <a:latin typeface="Cambria" panose="02040503050406030204" pitchFamily="18" charset="0"/>
                <a:ea typeface="Cambria" panose="02040503050406030204" pitchFamily="18" charset="0"/>
                <a:sym typeface="Wingdings" panose="05000000000000000000" pitchFamily="2" charset="2"/>
              </a:rPr>
              <a:t> </a:t>
            </a:r>
            <a:r>
              <a:rPr lang="en-US" sz="1700" dirty="0">
                <a:latin typeface="Cambria" panose="02040503050406030204" pitchFamily="18" charset="0"/>
                <a:ea typeface="Cambria" panose="02040503050406030204" pitchFamily="18" charset="0"/>
              </a:rPr>
              <a:t>To create a neighborhood relationship. If the neighbor accepts the neighborhood relationship, it responds with a keep-alive message, which means that a relationship has been established between two routers.</a:t>
            </a:r>
          </a:p>
          <a:p>
            <a:pPr marL="180975" lvl="2" indent="-180975" algn="just">
              <a:buFont typeface="Arial" panose="020B0604020202020204" pitchFamily="34" charset="0"/>
              <a:buChar char="•"/>
            </a:pPr>
            <a:r>
              <a:rPr lang="en-US" sz="1700" b="1" dirty="0">
                <a:latin typeface="Cambria" panose="02040503050406030204" pitchFamily="18" charset="0"/>
                <a:ea typeface="Cambria" panose="02040503050406030204" pitchFamily="18" charset="0"/>
              </a:rPr>
              <a:t>Update message </a:t>
            </a:r>
            <a:r>
              <a:rPr lang="en-US" sz="1700" dirty="0">
                <a:latin typeface="Cambria" panose="02040503050406030204" pitchFamily="18" charset="0"/>
                <a:ea typeface="Cambria" panose="02040503050406030204" pitchFamily="18" charset="0"/>
                <a:sym typeface="Wingdings" panose="05000000000000000000" pitchFamily="2" charset="2"/>
              </a:rPr>
              <a:t> </a:t>
            </a:r>
            <a:r>
              <a:rPr lang="en-US" sz="1700" dirty="0">
                <a:latin typeface="Cambria" panose="02040503050406030204" pitchFamily="18" charset="0"/>
                <a:ea typeface="Cambria" panose="02040503050406030204" pitchFamily="18" charset="0"/>
              </a:rPr>
              <a:t>It is used by router to withdraw destinations that have been advertised previously, announce a router to a new destination, or do both.</a:t>
            </a:r>
          </a:p>
          <a:p>
            <a:pPr marL="180975" lvl="2" indent="-180975" algn="just">
              <a:buFont typeface="Arial" panose="020B0604020202020204" pitchFamily="34" charset="0"/>
              <a:buChar char="•"/>
            </a:pPr>
            <a:r>
              <a:rPr lang="en-US" sz="1700" b="1" dirty="0">
                <a:latin typeface="Cambria" panose="02040503050406030204" pitchFamily="18" charset="0"/>
                <a:ea typeface="Cambria" panose="02040503050406030204" pitchFamily="18" charset="0"/>
              </a:rPr>
              <a:t>Keep-alive</a:t>
            </a:r>
            <a:r>
              <a:rPr lang="en-US" sz="1700" dirty="0">
                <a:latin typeface="Cambria" panose="02040503050406030204" pitchFamily="18" charset="0"/>
                <a:ea typeface="Cambria" panose="02040503050406030204" pitchFamily="18" charset="0"/>
              </a:rPr>
              <a:t> </a:t>
            </a:r>
            <a:r>
              <a:rPr lang="en-US" sz="1700" dirty="0">
                <a:latin typeface="Cambria" panose="02040503050406030204" pitchFamily="18" charset="0"/>
                <a:ea typeface="Cambria" panose="02040503050406030204" pitchFamily="18" charset="0"/>
                <a:sym typeface="Wingdings" panose="05000000000000000000" pitchFamily="2" charset="2"/>
              </a:rPr>
              <a:t> </a:t>
            </a:r>
            <a:r>
              <a:rPr lang="en-US" sz="1700" dirty="0">
                <a:latin typeface="Cambria" panose="02040503050406030204" pitchFamily="18" charset="0"/>
                <a:ea typeface="Cambria" panose="02040503050406030204" pitchFamily="18" charset="0"/>
              </a:rPr>
              <a:t>Routers exchange this message regularly (before their hold time expires) to tell each other that they are alive.</a:t>
            </a:r>
          </a:p>
          <a:p>
            <a:pPr marL="180975" lvl="2" indent="-180975" algn="just">
              <a:buFont typeface="Arial" panose="020B0604020202020204" pitchFamily="34" charset="0"/>
              <a:buChar char="•"/>
            </a:pPr>
            <a:r>
              <a:rPr lang="en-US" sz="1700" b="1" dirty="0">
                <a:latin typeface="Cambria" panose="02040503050406030204" pitchFamily="18" charset="0"/>
                <a:ea typeface="Cambria" panose="02040503050406030204" pitchFamily="18" charset="0"/>
              </a:rPr>
              <a:t>Notification</a:t>
            </a:r>
            <a:r>
              <a:rPr lang="en-US" sz="1700" dirty="0">
                <a:latin typeface="Cambria" panose="02040503050406030204" pitchFamily="18" charset="0"/>
                <a:ea typeface="Cambria" panose="02040503050406030204" pitchFamily="18" charset="0"/>
              </a:rPr>
              <a:t> </a:t>
            </a:r>
            <a:r>
              <a:rPr lang="en-US" sz="1700" dirty="0">
                <a:latin typeface="Cambria" panose="02040503050406030204" pitchFamily="18" charset="0"/>
                <a:ea typeface="Cambria" panose="02040503050406030204" pitchFamily="18" charset="0"/>
                <a:sym typeface="Wingdings" panose="05000000000000000000" pitchFamily="2" charset="2"/>
              </a:rPr>
              <a:t> </a:t>
            </a:r>
            <a:r>
              <a:rPr lang="en-US" sz="1700" dirty="0">
                <a:latin typeface="Cambria" panose="02040503050406030204" pitchFamily="18" charset="0"/>
                <a:ea typeface="Cambria" panose="02040503050406030204" pitchFamily="18" charset="0"/>
              </a:rPr>
              <a:t>Sent by a router whenever an error condition is detected or a router wants to close the connection.</a:t>
            </a:r>
          </a:p>
        </p:txBody>
      </p:sp>
      <p:pic>
        <p:nvPicPr>
          <p:cNvPr id="2" name="Picture 1">
            <a:extLst>
              <a:ext uri="{FF2B5EF4-FFF2-40B4-BE49-F238E27FC236}">
                <a16:creationId xmlns:a16="http://schemas.microsoft.com/office/drawing/2014/main" id="{CD68F9BC-9C33-E525-DC22-89B9B8BEBF1E}"/>
              </a:ext>
            </a:extLst>
          </p:cNvPr>
          <p:cNvPicPr/>
          <p:nvPr/>
        </p:nvPicPr>
        <p:blipFill>
          <a:blip r:embed="rId6"/>
          <a:srcRect/>
          <a:stretch>
            <a:fillRect/>
          </a:stretch>
        </p:blipFill>
        <p:spPr bwMode="auto">
          <a:xfrm>
            <a:off x="1665418" y="726076"/>
            <a:ext cx="5805714" cy="1581150"/>
          </a:xfrm>
          <a:prstGeom prst="rect">
            <a:avLst/>
          </a:prstGeom>
          <a:noFill/>
          <a:ln w="9525">
            <a:noFill/>
            <a:miter lim="800000"/>
            <a:headEnd/>
            <a:tailEnd/>
          </a:ln>
        </p:spPr>
      </p:pic>
    </p:spTree>
    <p:extLst>
      <p:ext uri="{BB962C8B-B14F-4D97-AF65-F5344CB8AC3E}">
        <p14:creationId xmlns:p14="http://schemas.microsoft.com/office/powerpoint/2010/main" val="60062936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pic>
        <p:nvPicPr>
          <p:cNvPr id="219" name="Google Shape;219;p26"/>
          <p:cNvPicPr preferRelativeResize="0"/>
          <p:nvPr/>
        </p:nvPicPr>
        <p:blipFill>
          <a:blip r:embed="rId3">
            <a:alphaModFix/>
          </a:blip>
          <a:stretch>
            <a:fillRect/>
          </a:stretch>
        </p:blipFill>
        <p:spPr>
          <a:xfrm>
            <a:off x="0" y="0"/>
            <a:ext cx="9144000" cy="5139333"/>
          </a:xfrm>
          <a:prstGeom prst="rect">
            <a:avLst/>
          </a:prstGeom>
          <a:noFill/>
          <a:ln>
            <a:noFill/>
          </a:ln>
        </p:spPr>
      </p:pic>
      <p:pic>
        <p:nvPicPr>
          <p:cNvPr id="220" name="Google Shape;220;p26"/>
          <p:cNvPicPr preferRelativeResize="0"/>
          <p:nvPr/>
        </p:nvPicPr>
        <p:blipFill>
          <a:blip r:embed="rId4">
            <a:alphaModFix/>
          </a:blip>
          <a:stretch>
            <a:fillRect/>
          </a:stretch>
        </p:blipFill>
        <p:spPr>
          <a:xfrm>
            <a:off x="4763" y="4750"/>
            <a:ext cx="9134475" cy="5133975"/>
          </a:xfrm>
          <a:prstGeom prst="rect">
            <a:avLst/>
          </a:prstGeom>
          <a:noFill/>
          <a:ln>
            <a:noFill/>
          </a:ln>
        </p:spPr>
      </p:pic>
      <p:sp>
        <p:nvSpPr>
          <p:cNvPr id="221" name="Google Shape;221;p26"/>
          <p:cNvSpPr txBox="1"/>
          <p:nvPr/>
        </p:nvSpPr>
        <p:spPr>
          <a:xfrm>
            <a:off x="312077" y="880252"/>
            <a:ext cx="6023410" cy="800189"/>
          </a:xfrm>
          <a:prstGeom prst="rect">
            <a:avLst/>
          </a:prstGeom>
          <a:noFill/>
          <a:ln>
            <a:noFill/>
          </a:ln>
        </p:spPr>
        <p:txBody>
          <a:bodyPr spcFirstLastPara="1" wrap="square" lIns="91425" tIns="91425" rIns="91425" bIns="91425" anchor="t" anchorCtr="0">
            <a:spAutoFit/>
          </a:bodyPr>
          <a:lstStyle/>
          <a:p>
            <a:pPr lvl="0"/>
            <a:r>
              <a:rPr lang="en-IN" sz="4000" b="1" dirty="0">
                <a:solidFill>
                  <a:schemeClr val="dk2"/>
                </a:solidFill>
                <a:latin typeface="Proxima Nova"/>
                <a:ea typeface="Proxima Nova"/>
                <a:cs typeface="Proxima Nova"/>
                <a:sym typeface="Proxima Nova"/>
              </a:rPr>
              <a:t>EIGRP</a:t>
            </a:r>
            <a:endParaRPr kumimoji="0" lang="en-IN" sz="2400" b="0" i="0" u="none" strike="noStrike" kern="0" cap="none" spc="0" normalizeH="0" baseline="0" noProof="0" dirty="0">
              <a:ln>
                <a:noFill/>
              </a:ln>
              <a:solidFill>
                <a:srgbClr val="595959"/>
              </a:solidFill>
              <a:effectLst/>
              <a:uLnTx/>
              <a:uFillTx/>
              <a:latin typeface="Cambria" panose="02040503050406030204" pitchFamily="18" charset="0"/>
              <a:ea typeface="Cambria" panose="02040503050406030204" pitchFamily="18" charset="0"/>
              <a:cs typeface="Proxima Nova"/>
              <a:sym typeface="Proxima Nova"/>
            </a:endParaRPr>
          </a:p>
        </p:txBody>
      </p:sp>
      <p:pic>
        <p:nvPicPr>
          <p:cNvPr id="225" name="Google Shape;225;p26"/>
          <p:cNvPicPr preferRelativeResize="0"/>
          <p:nvPr/>
        </p:nvPicPr>
        <p:blipFill>
          <a:blip r:embed="rId5">
            <a:alphaModFix/>
          </a:blip>
          <a:stretch>
            <a:fillRect/>
          </a:stretch>
        </p:blipFill>
        <p:spPr>
          <a:xfrm>
            <a:off x="7363438" y="148588"/>
            <a:ext cx="1495425" cy="371475"/>
          </a:xfrm>
          <a:prstGeom prst="rect">
            <a:avLst/>
          </a:prstGeom>
          <a:noFill/>
          <a:ln>
            <a:noFill/>
          </a:ln>
        </p:spPr>
      </p:pic>
    </p:spTree>
    <p:extLst>
      <p:ext uri="{BB962C8B-B14F-4D97-AF65-F5344CB8AC3E}">
        <p14:creationId xmlns:p14="http://schemas.microsoft.com/office/powerpoint/2010/main" val="40435918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038" y="4750"/>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pic>
        <p:nvPicPr>
          <p:cNvPr id="68" name="Google Shape;68;p15"/>
          <p:cNvPicPr preferRelativeResize="0"/>
          <p:nvPr/>
        </p:nvPicPr>
        <p:blipFill>
          <a:blip r:embed="rId5">
            <a:alphaModFix/>
          </a:blip>
          <a:stretch>
            <a:fillRect/>
          </a:stretch>
        </p:blipFill>
        <p:spPr>
          <a:xfrm>
            <a:off x="7363438" y="148588"/>
            <a:ext cx="1495425" cy="371475"/>
          </a:xfrm>
          <a:prstGeom prst="rect">
            <a:avLst/>
          </a:prstGeom>
          <a:noFill/>
          <a:ln>
            <a:noFill/>
          </a:ln>
        </p:spPr>
      </p:pic>
      <p:sp>
        <p:nvSpPr>
          <p:cNvPr id="69" name="Google Shape;69;p15"/>
          <p:cNvSpPr txBox="1"/>
          <p:nvPr/>
        </p:nvSpPr>
        <p:spPr>
          <a:xfrm>
            <a:off x="184936" y="95413"/>
            <a:ext cx="7200000" cy="540000"/>
          </a:xfrm>
          <a:prstGeom prst="rect">
            <a:avLst/>
          </a:prstGeom>
          <a:noFill/>
          <a:ln>
            <a:noFill/>
          </a:ln>
        </p:spPr>
        <p:txBody>
          <a:bodyPr spcFirstLastPara="1" wrap="square" lIns="91425" tIns="91425" rIns="91425" bIns="91425" anchor="t" anchorCtr="0">
            <a:spAutoFit/>
          </a:bodyPr>
          <a:lstStyle/>
          <a:p>
            <a:pPr lvl="0"/>
            <a:r>
              <a:rPr lang="en-US" sz="2300" dirty="0">
                <a:solidFill>
                  <a:srgbClr val="00A4B6"/>
                </a:solidFill>
                <a:latin typeface="Cambria" panose="02040503050406030204" pitchFamily="18" charset="0"/>
                <a:ea typeface="Cambria" panose="02040503050406030204" pitchFamily="18" charset="0"/>
                <a:cs typeface="Proxima Nova"/>
                <a:sym typeface="Proxima Nova"/>
              </a:rPr>
              <a:t>Network Layer Functionalities</a:t>
            </a:r>
            <a:endParaRPr sz="2300" dirty="0">
              <a:solidFill>
                <a:srgbClr val="00A4B6"/>
              </a:solidFill>
              <a:latin typeface="Cambria" panose="02040503050406030204" pitchFamily="18" charset="0"/>
              <a:ea typeface="Cambria" panose="02040503050406030204" pitchFamily="18" charset="0"/>
              <a:cs typeface="Proxima Nova"/>
              <a:sym typeface="Proxima Nova"/>
            </a:endParaRPr>
          </a:p>
        </p:txBody>
      </p:sp>
      <p:sp>
        <p:nvSpPr>
          <p:cNvPr id="71" name="Google Shape;71;p15"/>
          <p:cNvSpPr txBox="1"/>
          <p:nvPr/>
        </p:nvSpPr>
        <p:spPr>
          <a:xfrm>
            <a:off x="127221" y="639403"/>
            <a:ext cx="4909236" cy="3154679"/>
          </a:xfrm>
          <a:prstGeom prst="rect">
            <a:avLst/>
          </a:prstGeom>
          <a:noFill/>
          <a:ln>
            <a:noFill/>
          </a:ln>
        </p:spPr>
        <p:txBody>
          <a:bodyPr spcFirstLastPara="1" wrap="square" lIns="91425" tIns="91425" rIns="91425" bIns="91425" anchor="t" anchorCtr="0">
            <a:spAutoFit/>
          </a:bodyPr>
          <a:lstStyle/>
          <a:p>
            <a:pPr marL="200025" lvl="2" indent="-200025" algn="just">
              <a:buFont typeface="Arial" panose="020B0604020202020204" pitchFamily="34" charset="0"/>
              <a:buChar char="•"/>
            </a:pPr>
            <a:r>
              <a:rPr lang="en-US" sz="1600" dirty="0">
                <a:latin typeface="Cambria" panose="02040503050406030204" pitchFamily="18" charset="0"/>
                <a:ea typeface="Cambria" panose="02040503050406030204" pitchFamily="18" charset="0"/>
              </a:rPr>
              <a:t>The lower layers assign the physical address locally. When the data packets are routed to remote locations, a logical addressing scheme is required to differentiate the source system and the destination system. This is provided by the network layer.</a:t>
            </a:r>
          </a:p>
          <a:p>
            <a:pPr marL="200025" lvl="2" indent="-200025" algn="just">
              <a:buFont typeface="Arial" panose="020B0604020202020204" pitchFamily="34" charset="0"/>
              <a:buChar char="•"/>
            </a:pPr>
            <a:endParaRPr lang="en-US" sz="1600" dirty="0">
              <a:latin typeface="Cambria" panose="02040503050406030204" pitchFamily="18" charset="0"/>
              <a:ea typeface="Cambria" panose="02040503050406030204" pitchFamily="18" charset="0"/>
            </a:endParaRPr>
          </a:p>
          <a:p>
            <a:pPr marL="200025" lvl="2" indent="-200025" algn="just">
              <a:buFont typeface="Arial" panose="020B0604020202020204" pitchFamily="34" charset="0"/>
              <a:buChar char="•"/>
            </a:pPr>
            <a:r>
              <a:rPr lang="en-US" sz="1600" dirty="0">
                <a:latin typeface="Cambria" panose="02040503050406030204" pitchFamily="18" charset="0"/>
                <a:ea typeface="Cambria" panose="02040503050406030204" pitchFamily="18" charset="0"/>
              </a:rPr>
              <a:t>This layer also provides mechanisms for congestion control, in situations when too many packets overload the subnets.</a:t>
            </a:r>
          </a:p>
          <a:p>
            <a:pPr marL="200025" lvl="2" indent="-200025" algn="just">
              <a:buFont typeface="Arial" panose="020B0604020202020204" pitchFamily="34" charset="0"/>
              <a:buChar char="•"/>
            </a:pPr>
            <a:endParaRPr lang="en-US" sz="1600" dirty="0">
              <a:latin typeface="Cambria" panose="02040503050406030204" pitchFamily="18" charset="0"/>
              <a:ea typeface="Cambria" panose="02040503050406030204" pitchFamily="18" charset="0"/>
            </a:endParaRPr>
          </a:p>
          <a:p>
            <a:pPr marL="200025" lvl="2" indent="-200025" algn="just">
              <a:buFont typeface="Arial" panose="020B0604020202020204" pitchFamily="34" charset="0"/>
              <a:buChar char="•"/>
            </a:pPr>
            <a:r>
              <a:rPr lang="en-US" sz="1600" dirty="0">
                <a:latin typeface="Cambria" panose="02040503050406030204" pitchFamily="18" charset="0"/>
                <a:ea typeface="Cambria" panose="02040503050406030204" pitchFamily="18" charset="0"/>
              </a:rPr>
              <a:t>The network layer tackles issues like transmission delays, transmission time, avoidance of jitters etc</a:t>
            </a:r>
            <a:r>
              <a:rPr lang="en-US" sz="1700" dirty="0">
                <a:latin typeface="Cambria" panose="02040503050406030204" pitchFamily="18" charset="0"/>
                <a:ea typeface="Cambria" panose="02040503050406030204" pitchFamily="18" charset="0"/>
              </a:rPr>
              <a:t>.</a:t>
            </a:r>
          </a:p>
        </p:txBody>
      </p:sp>
      <p:pic>
        <p:nvPicPr>
          <p:cNvPr id="2" name="Picture 1">
            <a:extLst>
              <a:ext uri="{FF2B5EF4-FFF2-40B4-BE49-F238E27FC236}">
                <a16:creationId xmlns:a16="http://schemas.microsoft.com/office/drawing/2014/main" id="{C841D005-3AF1-6699-4B5D-F99850C6D6FE}"/>
              </a:ext>
            </a:extLst>
          </p:cNvPr>
          <p:cNvPicPr>
            <a:picLocks noChangeAspect="1"/>
          </p:cNvPicPr>
          <p:nvPr/>
        </p:nvPicPr>
        <p:blipFill rotWithShape="1">
          <a:blip r:embed="rId6"/>
          <a:srcRect l="6512" t="7647" r="7587" b="7735"/>
          <a:stretch/>
        </p:blipFill>
        <p:spPr>
          <a:xfrm>
            <a:off x="5044913" y="1055023"/>
            <a:ext cx="3971865" cy="3284749"/>
          </a:xfrm>
          <a:prstGeom prst="rect">
            <a:avLst/>
          </a:prstGeom>
        </p:spPr>
      </p:pic>
    </p:spTree>
    <p:extLst>
      <p:ext uri="{BB962C8B-B14F-4D97-AF65-F5344CB8AC3E}">
        <p14:creationId xmlns:p14="http://schemas.microsoft.com/office/powerpoint/2010/main" val="2984758345"/>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038" y="4750"/>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pic>
        <p:nvPicPr>
          <p:cNvPr id="68" name="Google Shape;68;p15"/>
          <p:cNvPicPr preferRelativeResize="0"/>
          <p:nvPr/>
        </p:nvPicPr>
        <p:blipFill>
          <a:blip r:embed="rId5">
            <a:alphaModFix/>
          </a:blip>
          <a:stretch>
            <a:fillRect/>
          </a:stretch>
        </p:blipFill>
        <p:spPr>
          <a:xfrm>
            <a:off x="7363438" y="148588"/>
            <a:ext cx="1495425" cy="371475"/>
          </a:xfrm>
          <a:prstGeom prst="rect">
            <a:avLst/>
          </a:prstGeom>
          <a:noFill/>
          <a:ln>
            <a:noFill/>
          </a:ln>
        </p:spPr>
      </p:pic>
      <p:sp>
        <p:nvSpPr>
          <p:cNvPr id="69" name="Google Shape;69;p15"/>
          <p:cNvSpPr txBox="1"/>
          <p:nvPr/>
        </p:nvSpPr>
        <p:spPr>
          <a:xfrm>
            <a:off x="184936" y="95413"/>
            <a:ext cx="7200000" cy="540000"/>
          </a:xfrm>
          <a:prstGeom prst="rect">
            <a:avLst/>
          </a:prstGeom>
          <a:noFill/>
          <a:ln>
            <a:noFill/>
          </a:ln>
        </p:spPr>
        <p:txBody>
          <a:bodyPr spcFirstLastPara="1" wrap="square" lIns="91425" tIns="91425" rIns="91425" bIns="91425" anchor="t" anchorCtr="0">
            <a:spAutoFit/>
          </a:bodyPr>
          <a:lstStyle/>
          <a:p>
            <a:pPr lvl="0"/>
            <a:r>
              <a:rPr lang="en-US" sz="2300" dirty="0">
                <a:solidFill>
                  <a:srgbClr val="00A4B6"/>
                </a:solidFill>
                <a:latin typeface="Cambria" panose="02040503050406030204" pitchFamily="18" charset="0"/>
                <a:ea typeface="Cambria" panose="02040503050406030204" pitchFamily="18" charset="0"/>
                <a:cs typeface="Proxima Nova"/>
                <a:sym typeface="Proxima Nova"/>
              </a:rPr>
              <a:t>EIGRP</a:t>
            </a:r>
          </a:p>
        </p:txBody>
      </p:sp>
      <p:sp>
        <p:nvSpPr>
          <p:cNvPr id="71" name="Google Shape;71;p15"/>
          <p:cNvSpPr txBox="1"/>
          <p:nvPr/>
        </p:nvSpPr>
        <p:spPr>
          <a:xfrm>
            <a:off x="127221" y="690900"/>
            <a:ext cx="3334436" cy="4370397"/>
          </a:xfrm>
          <a:prstGeom prst="rect">
            <a:avLst/>
          </a:prstGeom>
          <a:noFill/>
          <a:ln>
            <a:noFill/>
          </a:ln>
        </p:spPr>
        <p:txBody>
          <a:bodyPr spcFirstLastPara="1" wrap="square" lIns="91425" tIns="91425" rIns="91425" bIns="91425" anchor="t" anchorCtr="0">
            <a:spAutoFit/>
          </a:bodyPr>
          <a:lstStyle/>
          <a:p>
            <a:pPr marL="180975" lvl="2" indent="-180975" algn="just">
              <a:buFont typeface="Arial" panose="020B0604020202020204" pitchFamily="34" charset="0"/>
              <a:buChar char="•"/>
            </a:pPr>
            <a:r>
              <a:rPr lang="en-US" sz="1700" dirty="0">
                <a:latin typeface="Cambria" panose="02040503050406030204" pitchFamily="18" charset="0"/>
                <a:ea typeface="Cambria" panose="02040503050406030204" pitchFamily="18" charset="0"/>
              </a:rPr>
              <a:t>EIGRP stands for </a:t>
            </a:r>
            <a:r>
              <a:rPr lang="en-US" sz="1700" b="1" dirty="0">
                <a:latin typeface="Cambria" panose="02040503050406030204" pitchFamily="18" charset="0"/>
                <a:ea typeface="Cambria" panose="02040503050406030204" pitchFamily="18" charset="0"/>
              </a:rPr>
              <a:t>E</a:t>
            </a:r>
            <a:r>
              <a:rPr lang="en-US" sz="1700" dirty="0">
                <a:latin typeface="Cambria" panose="02040503050406030204" pitchFamily="18" charset="0"/>
                <a:ea typeface="Cambria" panose="02040503050406030204" pitchFamily="18" charset="0"/>
              </a:rPr>
              <a:t>nhanced </a:t>
            </a:r>
            <a:r>
              <a:rPr lang="en-US" sz="1700" b="1" dirty="0">
                <a:latin typeface="Cambria" panose="02040503050406030204" pitchFamily="18" charset="0"/>
                <a:ea typeface="Cambria" panose="02040503050406030204" pitchFamily="18" charset="0"/>
              </a:rPr>
              <a:t>I</a:t>
            </a:r>
            <a:r>
              <a:rPr lang="en-US" sz="1700" dirty="0">
                <a:latin typeface="Cambria" panose="02040503050406030204" pitchFamily="18" charset="0"/>
                <a:ea typeface="Cambria" panose="02040503050406030204" pitchFamily="18" charset="0"/>
              </a:rPr>
              <a:t>nterior </a:t>
            </a:r>
            <a:r>
              <a:rPr lang="en-US" sz="1700" b="1" dirty="0">
                <a:latin typeface="Cambria" panose="02040503050406030204" pitchFamily="18" charset="0"/>
                <a:ea typeface="Cambria" panose="02040503050406030204" pitchFamily="18" charset="0"/>
              </a:rPr>
              <a:t>G</a:t>
            </a:r>
            <a:r>
              <a:rPr lang="en-US" sz="1700" dirty="0">
                <a:latin typeface="Cambria" panose="02040503050406030204" pitchFamily="18" charset="0"/>
                <a:ea typeface="Cambria" panose="02040503050406030204" pitchFamily="18" charset="0"/>
              </a:rPr>
              <a:t>ateway </a:t>
            </a:r>
            <a:r>
              <a:rPr lang="en-US" sz="1700" b="1" dirty="0">
                <a:latin typeface="Cambria" panose="02040503050406030204" pitchFamily="18" charset="0"/>
                <a:ea typeface="Cambria" panose="02040503050406030204" pitchFamily="18" charset="0"/>
              </a:rPr>
              <a:t>R</a:t>
            </a:r>
            <a:r>
              <a:rPr lang="en-US" sz="1700" dirty="0">
                <a:latin typeface="Cambria" panose="02040503050406030204" pitchFamily="18" charset="0"/>
                <a:ea typeface="Cambria" panose="02040503050406030204" pitchFamily="18" charset="0"/>
              </a:rPr>
              <a:t>outing </a:t>
            </a:r>
            <a:r>
              <a:rPr lang="en-US" sz="1700" b="1" dirty="0">
                <a:latin typeface="Cambria" panose="02040503050406030204" pitchFamily="18" charset="0"/>
                <a:ea typeface="Cambria" panose="02040503050406030204" pitchFamily="18" charset="0"/>
              </a:rPr>
              <a:t>P</a:t>
            </a:r>
            <a:r>
              <a:rPr lang="en-US" sz="1700" dirty="0">
                <a:latin typeface="Cambria" panose="02040503050406030204" pitchFamily="18" charset="0"/>
                <a:ea typeface="Cambria" panose="02040503050406030204" pitchFamily="18" charset="0"/>
              </a:rPr>
              <a:t>rotocol.</a:t>
            </a:r>
          </a:p>
          <a:p>
            <a:pPr marL="180975" lvl="2" indent="-180975" algn="just">
              <a:buFont typeface="Arial" panose="020B0604020202020204" pitchFamily="34" charset="0"/>
              <a:buChar char="•"/>
            </a:pPr>
            <a:endParaRPr lang="en-US" sz="1700" dirty="0">
              <a:latin typeface="Cambria" panose="02040503050406030204" pitchFamily="18" charset="0"/>
              <a:ea typeface="Cambria" panose="02040503050406030204" pitchFamily="18" charset="0"/>
            </a:endParaRPr>
          </a:p>
          <a:p>
            <a:pPr marL="180975" lvl="2" indent="-180975" algn="just">
              <a:buFont typeface="Arial" panose="020B0604020202020204" pitchFamily="34" charset="0"/>
              <a:buChar char="•"/>
            </a:pPr>
            <a:r>
              <a:rPr lang="en-US" sz="1700" dirty="0">
                <a:latin typeface="Cambria" panose="02040503050406030204" pitchFamily="18" charset="0"/>
                <a:ea typeface="Cambria" panose="02040503050406030204" pitchFamily="18" charset="0"/>
              </a:rPr>
              <a:t>EIGRP is </a:t>
            </a:r>
            <a:r>
              <a:rPr lang="en-US" sz="1700" i="1"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Cisco’s proprietary routing protocol</a:t>
            </a:r>
            <a:r>
              <a:rPr lang="en-US" sz="1700" dirty="0">
                <a:latin typeface="Cambria" panose="02040503050406030204" pitchFamily="18" charset="0"/>
                <a:ea typeface="Cambria" panose="02040503050406030204" pitchFamily="18" charset="0"/>
              </a:rPr>
              <a:t>.</a:t>
            </a:r>
          </a:p>
          <a:p>
            <a:pPr marL="180975" lvl="2" indent="-180975" algn="just">
              <a:buFont typeface="Arial" panose="020B0604020202020204" pitchFamily="34" charset="0"/>
              <a:buChar char="•"/>
            </a:pPr>
            <a:endParaRPr lang="en-US" sz="1700" dirty="0">
              <a:latin typeface="Cambria" panose="02040503050406030204" pitchFamily="18" charset="0"/>
              <a:ea typeface="Cambria" panose="02040503050406030204" pitchFamily="18" charset="0"/>
            </a:endParaRPr>
          </a:p>
          <a:p>
            <a:pPr marL="180975" lvl="2" indent="-180975" algn="just">
              <a:buFont typeface="Arial" panose="020B0604020202020204" pitchFamily="34" charset="0"/>
              <a:buChar char="•"/>
            </a:pPr>
            <a:r>
              <a:rPr lang="en-US" sz="1700" dirty="0">
                <a:latin typeface="Cambria" panose="02040503050406030204" pitchFamily="18" charset="0"/>
                <a:ea typeface="Cambria" panose="02040503050406030204" pitchFamily="18" charset="0"/>
              </a:rPr>
              <a:t>routers will start sending hello packets to other routers just like OSPF does, if you send hello packets and you receive them you will become neighbors.</a:t>
            </a:r>
          </a:p>
          <a:p>
            <a:pPr marL="180975" lvl="2" indent="-180975" algn="just">
              <a:buFont typeface="Arial" panose="020B0604020202020204" pitchFamily="34" charset="0"/>
              <a:buChar char="•"/>
            </a:pPr>
            <a:endParaRPr lang="en-US" sz="1700" dirty="0">
              <a:latin typeface="Cambria" panose="02040503050406030204" pitchFamily="18" charset="0"/>
              <a:ea typeface="Cambria" panose="02040503050406030204" pitchFamily="18" charset="0"/>
            </a:endParaRPr>
          </a:p>
          <a:p>
            <a:pPr marL="180975" lvl="2" indent="-180975" algn="just">
              <a:buFont typeface="Arial" panose="020B0604020202020204" pitchFamily="34" charset="0"/>
              <a:buChar char="•"/>
            </a:pPr>
            <a:r>
              <a:rPr lang="en-US" sz="1700" dirty="0">
                <a:latin typeface="Cambria" panose="02040503050406030204" pitchFamily="18" charset="0"/>
                <a:ea typeface="Cambria" panose="02040503050406030204" pitchFamily="18" charset="0"/>
              </a:rPr>
              <a:t>EIGRP neighbors will exchange routing information which will be saved in the topology table. </a:t>
            </a:r>
          </a:p>
        </p:txBody>
      </p:sp>
      <p:pic>
        <p:nvPicPr>
          <p:cNvPr id="3" name="Picture 2">
            <a:extLst>
              <a:ext uri="{FF2B5EF4-FFF2-40B4-BE49-F238E27FC236}">
                <a16:creationId xmlns:a16="http://schemas.microsoft.com/office/drawing/2014/main" id="{B696E95D-3D51-9264-F445-6077F0BAEBA7}"/>
              </a:ext>
            </a:extLst>
          </p:cNvPr>
          <p:cNvPicPr>
            <a:picLocks noChangeAspect="1"/>
          </p:cNvPicPr>
          <p:nvPr/>
        </p:nvPicPr>
        <p:blipFill>
          <a:blip r:embed="rId6"/>
          <a:stretch>
            <a:fillRect/>
          </a:stretch>
        </p:blipFill>
        <p:spPr>
          <a:xfrm>
            <a:off x="3587840" y="1176324"/>
            <a:ext cx="5143500" cy="2790825"/>
          </a:xfrm>
          <a:prstGeom prst="rect">
            <a:avLst/>
          </a:prstGeom>
        </p:spPr>
      </p:pic>
    </p:spTree>
    <p:extLst>
      <p:ext uri="{BB962C8B-B14F-4D97-AF65-F5344CB8AC3E}">
        <p14:creationId xmlns:p14="http://schemas.microsoft.com/office/powerpoint/2010/main" val="23430274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038" y="4750"/>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pic>
        <p:nvPicPr>
          <p:cNvPr id="68" name="Google Shape;68;p15"/>
          <p:cNvPicPr preferRelativeResize="0"/>
          <p:nvPr/>
        </p:nvPicPr>
        <p:blipFill>
          <a:blip r:embed="rId5">
            <a:alphaModFix/>
          </a:blip>
          <a:stretch>
            <a:fillRect/>
          </a:stretch>
        </p:blipFill>
        <p:spPr>
          <a:xfrm>
            <a:off x="7363438" y="148588"/>
            <a:ext cx="1495425" cy="371475"/>
          </a:xfrm>
          <a:prstGeom prst="rect">
            <a:avLst/>
          </a:prstGeom>
          <a:noFill/>
          <a:ln>
            <a:noFill/>
          </a:ln>
        </p:spPr>
      </p:pic>
      <p:sp>
        <p:nvSpPr>
          <p:cNvPr id="69" name="Google Shape;69;p15"/>
          <p:cNvSpPr txBox="1"/>
          <p:nvPr/>
        </p:nvSpPr>
        <p:spPr>
          <a:xfrm>
            <a:off x="184936" y="95413"/>
            <a:ext cx="7200000" cy="540000"/>
          </a:xfrm>
          <a:prstGeom prst="rect">
            <a:avLst/>
          </a:prstGeom>
          <a:noFill/>
          <a:ln>
            <a:noFill/>
          </a:ln>
        </p:spPr>
        <p:txBody>
          <a:bodyPr spcFirstLastPara="1" wrap="square" lIns="91425" tIns="91425" rIns="91425" bIns="91425" anchor="t" anchorCtr="0">
            <a:spAutoFit/>
          </a:bodyPr>
          <a:lstStyle/>
          <a:p>
            <a:pPr lvl="0"/>
            <a:r>
              <a:rPr lang="en-US" sz="2300" dirty="0">
                <a:solidFill>
                  <a:srgbClr val="00A4B6"/>
                </a:solidFill>
                <a:latin typeface="Cambria" panose="02040503050406030204" pitchFamily="18" charset="0"/>
                <a:ea typeface="Cambria" panose="02040503050406030204" pitchFamily="18" charset="0"/>
                <a:cs typeface="Proxima Nova"/>
                <a:sym typeface="Proxima Nova"/>
              </a:rPr>
              <a:t>EIGRP</a:t>
            </a:r>
          </a:p>
        </p:txBody>
      </p:sp>
      <p:sp>
        <p:nvSpPr>
          <p:cNvPr id="71" name="Google Shape;71;p15"/>
          <p:cNvSpPr txBox="1"/>
          <p:nvPr/>
        </p:nvSpPr>
        <p:spPr>
          <a:xfrm>
            <a:off x="127220" y="690900"/>
            <a:ext cx="8915179" cy="4370397"/>
          </a:xfrm>
          <a:prstGeom prst="rect">
            <a:avLst/>
          </a:prstGeom>
          <a:noFill/>
          <a:ln>
            <a:noFill/>
          </a:ln>
        </p:spPr>
        <p:txBody>
          <a:bodyPr spcFirstLastPara="1" wrap="square" lIns="91425" tIns="91425" rIns="91425" bIns="91425" anchor="t" anchorCtr="0">
            <a:spAutoFit/>
          </a:bodyPr>
          <a:lstStyle/>
          <a:p>
            <a:pPr marL="180975" lvl="2" indent="-180975" algn="just">
              <a:buFont typeface="Arial" panose="020B0604020202020204" pitchFamily="34" charset="0"/>
              <a:buChar char="•"/>
            </a:pPr>
            <a:endParaRPr lang="en-US" sz="1700" dirty="0">
              <a:latin typeface="Cambria" panose="02040503050406030204" pitchFamily="18" charset="0"/>
              <a:ea typeface="Cambria" panose="02040503050406030204" pitchFamily="18" charset="0"/>
            </a:endParaRPr>
          </a:p>
          <a:p>
            <a:pPr marL="180975" lvl="2" indent="-180975" algn="just">
              <a:buFont typeface="Arial" panose="020B0604020202020204" pitchFamily="34" charset="0"/>
              <a:buChar char="•"/>
            </a:pPr>
            <a:endParaRPr lang="en-US" sz="1700" dirty="0">
              <a:latin typeface="Cambria" panose="02040503050406030204" pitchFamily="18" charset="0"/>
              <a:ea typeface="Cambria" panose="02040503050406030204" pitchFamily="18" charset="0"/>
            </a:endParaRPr>
          </a:p>
          <a:p>
            <a:pPr marL="180975" lvl="2" indent="-180975" algn="just">
              <a:buFont typeface="Arial" panose="020B0604020202020204" pitchFamily="34" charset="0"/>
              <a:buChar char="•"/>
            </a:pPr>
            <a:endParaRPr lang="en-US" sz="1700" dirty="0">
              <a:latin typeface="Cambria" panose="02040503050406030204" pitchFamily="18" charset="0"/>
              <a:ea typeface="Cambria" panose="02040503050406030204" pitchFamily="18" charset="0"/>
            </a:endParaRPr>
          </a:p>
          <a:p>
            <a:pPr marL="180975" lvl="2" indent="-180975" algn="just">
              <a:buFont typeface="Arial" panose="020B0604020202020204" pitchFamily="34" charset="0"/>
              <a:buChar char="•"/>
            </a:pPr>
            <a:endParaRPr lang="en-US" sz="1700" dirty="0">
              <a:latin typeface="Cambria" panose="02040503050406030204" pitchFamily="18" charset="0"/>
              <a:ea typeface="Cambria" panose="02040503050406030204" pitchFamily="18" charset="0"/>
            </a:endParaRPr>
          </a:p>
          <a:p>
            <a:pPr marL="180975" lvl="2" indent="-180975" algn="just">
              <a:buFont typeface="Arial" panose="020B0604020202020204" pitchFamily="34" charset="0"/>
              <a:buChar char="•"/>
            </a:pPr>
            <a:r>
              <a:rPr lang="en-US" sz="1700" dirty="0">
                <a:latin typeface="Cambria" panose="02040503050406030204" pitchFamily="18" charset="0"/>
                <a:ea typeface="Cambria" panose="02040503050406030204" pitchFamily="18" charset="0"/>
              </a:rPr>
              <a:t>We have three routers named R1, R2, and R3. We are going to calculate the best path to the destination, which is behind R3.</a:t>
            </a:r>
          </a:p>
          <a:p>
            <a:pPr marL="180975" lvl="2" indent="-180975" algn="just">
              <a:buFont typeface="Arial" panose="020B0604020202020204" pitchFamily="34" charset="0"/>
              <a:buChar char="•"/>
            </a:pPr>
            <a:endParaRPr lang="en-US" sz="1700" dirty="0">
              <a:latin typeface="Cambria" panose="02040503050406030204" pitchFamily="18" charset="0"/>
              <a:ea typeface="Cambria" panose="02040503050406030204" pitchFamily="18" charset="0"/>
            </a:endParaRPr>
          </a:p>
          <a:p>
            <a:pPr marL="180975" lvl="2" indent="-180975" algn="just">
              <a:buFont typeface="Arial" panose="020B0604020202020204" pitchFamily="34" charset="0"/>
              <a:buChar char="•"/>
            </a:pPr>
            <a:endParaRPr lang="en-US" sz="1700" dirty="0">
              <a:latin typeface="Cambria" panose="02040503050406030204" pitchFamily="18" charset="0"/>
              <a:ea typeface="Cambria" panose="02040503050406030204" pitchFamily="18" charset="0"/>
            </a:endParaRPr>
          </a:p>
          <a:p>
            <a:pPr marL="180975" lvl="2" indent="-180975" algn="just">
              <a:buFont typeface="Arial" panose="020B0604020202020204" pitchFamily="34" charset="0"/>
              <a:buChar char="•"/>
            </a:pPr>
            <a:endParaRPr lang="en-US" sz="1700" dirty="0">
              <a:latin typeface="Cambria" panose="02040503050406030204" pitchFamily="18" charset="0"/>
              <a:ea typeface="Cambria" panose="02040503050406030204" pitchFamily="18" charset="0"/>
            </a:endParaRPr>
          </a:p>
          <a:p>
            <a:pPr marL="180975" lvl="2" indent="-180975" algn="just">
              <a:buFont typeface="Arial" panose="020B0604020202020204" pitchFamily="34" charset="0"/>
              <a:buChar char="•"/>
            </a:pPr>
            <a:endParaRPr lang="en-US" sz="1700" dirty="0">
              <a:latin typeface="Cambria" panose="02040503050406030204" pitchFamily="18" charset="0"/>
              <a:ea typeface="Cambria" panose="02040503050406030204" pitchFamily="18" charset="0"/>
            </a:endParaRPr>
          </a:p>
          <a:p>
            <a:pPr marL="180975" lvl="2" indent="-180975" algn="just">
              <a:buFont typeface="Arial" panose="020B0604020202020204" pitchFamily="34" charset="0"/>
              <a:buChar char="•"/>
            </a:pPr>
            <a:endParaRPr lang="en-US" sz="1700" dirty="0">
              <a:latin typeface="Cambria" panose="02040503050406030204" pitchFamily="18" charset="0"/>
              <a:ea typeface="Cambria" panose="02040503050406030204" pitchFamily="18" charset="0"/>
            </a:endParaRPr>
          </a:p>
          <a:p>
            <a:pPr lvl="2" algn="just"/>
            <a:endParaRPr lang="en-US" sz="1700" dirty="0">
              <a:latin typeface="Cambria" panose="02040503050406030204" pitchFamily="18" charset="0"/>
              <a:ea typeface="Cambria" panose="02040503050406030204" pitchFamily="18" charset="0"/>
            </a:endParaRPr>
          </a:p>
          <a:p>
            <a:pPr marL="180975" lvl="2" indent="-180975" algn="just">
              <a:buFont typeface="Arial" panose="020B0604020202020204" pitchFamily="34" charset="0"/>
              <a:buChar char="•"/>
            </a:pPr>
            <a:endParaRPr lang="en-US" sz="1700" dirty="0">
              <a:latin typeface="Cambria" panose="02040503050406030204" pitchFamily="18" charset="0"/>
              <a:ea typeface="Cambria" panose="02040503050406030204" pitchFamily="18" charset="0"/>
            </a:endParaRPr>
          </a:p>
          <a:p>
            <a:pPr marL="180975" lvl="2" indent="-180975" algn="just">
              <a:buFont typeface="Arial" panose="020B0604020202020204" pitchFamily="34" charset="0"/>
              <a:buChar char="•"/>
            </a:pPr>
            <a:endParaRPr lang="en-US" sz="1700" dirty="0">
              <a:latin typeface="Cambria" panose="02040503050406030204" pitchFamily="18" charset="0"/>
              <a:ea typeface="Cambria" panose="02040503050406030204" pitchFamily="18" charset="0"/>
            </a:endParaRPr>
          </a:p>
          <a:p>
            <a:pPr marL="180975" lvl="2" indent="-180975" algn="just">
              <a:buFont typeface="Arial" panose="020B0604020202020204" pitchFamily="34" charset="0"/>
              <a:buChar char="•"/>
            </a:pPr>
            <a:r>
              <a:rPr lang="en-US" sz="1700" dirty="0">
                <a:latin typeface="Cambria" panose="02040503050406030204" pitchFamily="18" charset="0"/>
                <a:ea typeface="Cambria" panose="02040503050406030204" pitchFamily="18" charset="0"/>
              </a:rPr>
              <a:t>In the picture above I have assigned some values on the interfaces. R3 will advertise to R2 its metric towards the destination.</a:t>
            </a:r>
          </a:p>
        </p:txBody>
      </p:sp>
      <p:pic>
        <p:nvPicPr>
          <p:cNvPr id="2" name="Picture 1">
            <a:extLst>
              <a:ext uri="{FF2B5EF4-FFF2-40B4-BE49-F238E27FC236}">
                <a16:creationId xmlns:a16="http://schemas.microsoft.com/office/drawing/2014/main" id="{20C31987-9549-B53E-C157-85C325D41C6B}"/>
              </a:ext>
            </a:extLst>
          </p:cNvPr>
          <p:cNvPicPr>
            <a:picLocks noChangeAspect="1"/>
          </p:cNvPicPr>
          <p:nvPr/>
        </p:nvPicPr>
        <p:blipFill>
          <a:blip r:embed="rId6"/>
          <a:stretch>
            <a:fillRect/>
          </a:stretch>
        </p:blipFill>
        <p:spPr>
          <a:xfrm>
            <a:off x="979714" y="774594"/>
            <a:ext cx="7278915" cy="863238"/>
          </a:xfrm>
          <a:prstGeom prst="rect">
            <a:avLst/>
          </a:prstGeom>
        </p:spPr>
      </p:pic>
      <p:pic>
        <p:nvPicPr>
          <p:cNvPr id="4" name="Picture 3">
            <a:extLst>
              <a:ext uri="{FF2B5EF4-FFF2-40B4-BE49-F238E27FC236}">
                <a16:creationId xmlns:a16="http://schemas.microsoft.com/office/drawing/2014/main" id="{2552EDCD-053B-63EE-A12A-3557840A4606}"/>
              </a:ext>
            </a:extLst>
          </p:cNvPr>
          <p:cNvPicPr>
            <a:picLocks noChangeAspect="1"/>
          </p:cNvPicPr>
          <p:nvPr/>
        </p:nvPicPr>
        <p:blipFill>
          <a:blip r:embed="rId7"/>
          <a:stretch>
            <a:fillRect/>
          </a:stretch>
        </p:blipFill>
        <p:spPr>
          <a:xfrm>
            <a:off x="979714" y="2658834"/>
            <a:ext cx="7278915" cy="1704415"/>
          </a:xfrm>
          <a:prstGeom prst="rect">
            <a:avLst/>
          </a:prstGeom>
        </p:spPr>
      </p:pic>
    </p:spTree>
    <p:extLst>
      <p:ext uri="{BB962C8B-B14F-4D97-AF65-F5344CB8AC3E}">
        <p14:creationId xmlns:p14="http://schemas.microsoft.com/office/powerpoint/2010/main" val="305204317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038" y="4750"/>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pic>
        <p:nvPicPr>
          <p:cNvPr id="68" name="Google Shape;68;p15"/>
          <p:cNvPicPr preferRelativeResize="0"/>
          <p:nvPr/>
        </p:nvPicPr>
        <p:blipFill>
          <a:blip r:embed="rId5">
            <a:alphaModFix/>
          </a:blip>
          <a:stretch>
            <a:fillRect/>
          </a:stretch>
        </p:blipFill>
        <p:spPr>
          <a:xfrm>
            <a:off x="7363438" y="148588"/>
            <a:ext cx="1495425" cy="371475"/>
          </a:xfrm>
          <a:prstGeom prst="rect">
            <a:avLst/>
          </a:prstGeom>
          <a:noFill/>
          <a:ln>
            <a:noFill/>
          </a:ln>
        </p:spPr>
      </p:pic>
      <p:sp>
        <p:nvSpPr>
          <p:cNvPr id="69" name="Google Shape;69;p15"/>
          <p:cNvSpPr txBox="1"/>
          <p:nvPr/>
        </p:nvSpPr>
        <p:spPr>
          <a:xfrm>
            <a:off x="184936" y="95413"/>
            <a:ext cx="7200000" cy="540000"/>
          </a:xfrm>
          <a:prstGeom prst="rect">
            <a:avLst/>
          </a:prstGeom>
          <a:noFill/>
          <a:ln>
            <a:noFill/>
          </a:ln>
        </p:spPr>
        <p:txBody>
          <a:bodyPr spcFirstLastPara="1" wrap="square" lIns="91425" tIns="91425" rIns="91425" bIns="91425" anchor="t" anchorCtr="0">
            <a:spAutoFit/>
          </a:bodyPr>
          <a:lstStyle/>
          <a:p>
            <a:pPr lvl="0"/>
            <a:r>
              <a:rPr lang="en-US" sz="2300" dirty="0">
                <a:solidFill>
                  <a:srgbClr val="00A4B6"/>
                </a:solidFill>
                <a:latin typeface="Cambria" panose="02040503050406030204" pitchFamily="18" charset="0"/>
                <a:ea typeface="Cambria" panose="02040503050406030204" pitchFamily="18" charset="0"/>
                <a:cs typeface="Proxima Nova"/>
                <a:sym typeface="Proxima Nova"/>
              </a:rPr>
              <a:t>EIGRP</a:t>
            </a:r>
          </a:p>
        </p:txBody>
      </p:sp>
      <p:sp>
        <p:nvSpPr>
          <p:cNvPr id="71" name="Google Shape;71;p15"/>
          <p:cNvSpPr txBox="1"/>
          <p:nvPr/>
        </p:nvSpPr>
        <p:spPr>
          <a:xfrm>
            <a:off x="127220" y="690900"/>
            <a:ext cx="8915179" cy="3847177"/>
          </a:xfrm>
          <a:prstGeom prst="rect">
            <a:avLst/>
          </a:prstGeom>
          <a:noFill/>
          <a:ln>
            <a:noFill/>
          </a:ln>
        </p:spPr>
        <p:txBody>
          <a:bodyPr spcFirstLastPara="1" wrap="square" lIns="91425" tIns="91425" rIns="91425" bIns="91425" anchor="t" anchorCtr="0">
            <a:spAutoFit/>
          </a:bodyPr>
          <a:lstStyle/>
          <a:p>
            <a:pPr marL="180975" lvl="2" indent="-180975" algn="just">
              <a:buFont typeface="Arial" panose="020B0604020202020204" pitchFamily="34" charset="0"/>
              <a:buChar char="•"/>
            </a:pPr>
            <a:endParaRPr lang="en-US" sz="1700" dirty="0">
              <a:latin typeface="Cambria" panose="02040503050406030204" pitchFamily="18" charset="0"/>
              <a:ea typeface="Cambria" panose="02040503050406030204" pitchFamily="18" charset="0"/>
            </a:endParaRPr>
          </a:p>
          <a:p>
            <a:pPr marL="180975" lvl="2" indent="-180975" algn="just">
              <a:buFont typeface="Arial" panose="020B0604020202020204" pitchFamily="34" charset="0"/>
              <a:buChar char="•"/>
            </a:pPr>
            <a:endParaRPr lang="en-US" sz="1700" dirty="0">
              <a:latin typeface="Cambria" panose="02040503050406030204" pitchFamily="18" charset="0"/>
              <a:ea typeface="Cambria" panose="02040503050406030204" pitchFamily="18" charset="0"/>
            </a:endParaRPr>
          </a:p>
          <a:p>
            <a:pPr marL="180975" lvl="2" indent="-180975" algn="just">
              <a:buFont typeface="Arial" panose="020B0604020202020204" pitchFamily="34" charset="0"/>
              <a:buChar char="•"/>
            </a:pPr>
            <a:endParaRPr lang="en-US" sz="1700" dirty="0">
              <a:latin typeface="Cambria" panose="02040503050406030204" pitchFamily="18" charset="0"/>
              <a:ea typeface="Cambria" panose="02040503050406030204" pitchFamily="18" charset="0"/>
            </a:endParaRPr>
          </a:p>
          <a:p>
            <a:pPr marL="180975" lvl="2" indent="-180975" algn="just">
              <a:buFont typeface="Arial" panose="020B0604020202020204" pitchFamily="34" charset="0"/>
              <a:buChar char="•"/>
            </a:pPr>
            <a:endParaRPr lang="en-US" sz="1700" dirty="0">
              <a:latin typeface="Cambria" panose="02040503050406030204" pitchFamily="18" charset="0"/>
              <a:ea typeface="Cambria" panose="02040503050406030204" pitchFamily="18" charset="0"/>
            </a:endParaRPr>
          </a:p>
          <a:p>
            <a:pPr marL="180975" lvl="2" indent="-180975" algn="just">
              <a:buFont typeface="Arial" panose="020B0604020202020204" pitchFamily="34" charset="0"/>
              <a:buChar char="•"/>
            </a:pPr>
            <a:endParaRPr lang="en-US" sz="1700" dirty="0">
              <a:latin typeface="Cambria" panose="02040503050406030204" pitchFamily="18" charset="0"/>
              <a:ea typeface="Cambria" panose="02040503050406030204" pitchFamily="18" charset="0"/>
            </a:endParaRPr>
          </a:p>
          <a:p>
            <a:pPr marL="180975" lvl="2" indent="-180975" algn="just">
              <a:buFont typeface="Arial" panose="020B0604020202020204" pitchFamily="34" charset="0"/>
              <a:buChar char="•"/>
            </a:pPr>
            <a:endParaRPr lang="en-US" sz="1700" dirty="0">
              <a:latin typeface="Cambria" panose="02040503050406030204" pitchFamily="18" charset="0"/>
              <a:ea typeface="Cambria" panose="02040503050406030204" pitchFamily="18" charset="0"/>
            </a:endParaRPr>
          </a:p>
          <a:p>
            <a:pPr marL="180975" lvl="2" indent="-180975" algn="just">
              <a:buFont typeface="Arial" panose="020B0604020202020204" pitchFamily="34" charset="0"/>
              <a:buChar char="•"/>
            </a:pPr>
            <a:endParaRPr lang="en-US" sz="1700" dirty="0">
              <a:latin typeface="Cambria" panose="02040503050406030204" pitchFamily="18" charset="0"/>
              <a:ea typeface="Cambria" panose="02040503050406030204" pitchFamily="18" charset="0"/>
            </a:endParaRPr>
          </a:p>
          <a:p>
            <a:pPr marL="180975" lvl="2" indent="-180975" algn="just">
              <a:buFont typeface="Arial" panose="020B0604020202020204" pitchFamily="34" charset="0"/>
              <a:buChar char="•"/>
            </a:pPr>
            <a:endParaRPr lang="en-US" sz="1700" dirty="0">
              <a:latin typeface="Cambria" panose="02040503050406030204" pitchFamily="18" charset="0"/>
              <a:ea typeface="Cambria" panose="02040503050406030204" pitchFamily="18" charset="0"/>
            </a:endParaRPr>
          </a:p>
          <a:p>
            <a:pPr marL="180975" lvl="2" indent="-180975" algn="just">
              <a:buFont typeface="Arial" panose="020B0604020202020204" pitchFamily="34" charset="0"/>
              <a:buChar char="•"/>
            </a:pPr>
            <a:endParaRPr lang="en-US" sz="1700" dirty="0">
              <a:latin typeface="Cambria" panose="02040503050406030204" pitchFamily="18" charset="0"/>
              <a:ea typeface="Cambria" panose="02040503050406030204" pitchFamily="18" charset="0"/>
            </a:endParaRPr>
          </a:p>
          <a:p>
            <a:pPr marL="180975" lvl="2" indent="-180975" algn="just">
              <a:buFont typeface="Arial" panose="020B0604020202020204" pitchFamily="34" charset="0"/>
              <a:buChar char="•"/>
            </a:pPr>
            <a:r>
              <a:rPr lang="en-US" sz="1700" dirty="0">
                <a:latin typeface="Cambria" panose="02040503050406030204" pitchFamily="18" charset="0"/>
                <a:ea typeface="Cambria" panose="02040503050406030204" pitchFamily="18" charset="0"/>
              </a:rPr>
              <a:t>Basically, R3 is saying to R2: “It costs me 5 to get there”. This is called the advertised distance.</a:t>
            </a:r>
          </a:p>
          <a:p>
            <a:pPr marL="180975" lvl="2" indent="-180975" algn="just">
              <a:buFont typeface="Arial" panose="020B0604020202020204" pitchFamily="34" charset="0"/>
              <a:buChar char="•"/>
            </a:pPr>
            <a:endParaRPr lang="en-US" sz="1700" dirty="0">
              <a:latin typeface="Cambria" panose="02040503050406030204" pitchFamily="18" charset="0"/>
              <a:ea typeface="Cambria" panose="02040503050406030204" pitchFamily="18" charset="0"/>
            </a:endParaRPr>
          </a:p>
          <a:p>
            <a:pPr marL="180975" lvl="2" indent="-180975" algn="just">
              <a:buFont typeface="Arial" panose="020B0604020202020204" pitchFamily="34" charset="0"/>
              <a:buChar char="•"/>
            </a:pPr>
            <a:r>
              <a:rPr lang="en-US" sz="1700" dirty="0">
                <a:latin typeface="Cambria" panose="02040503050406030204" pitchFamily="18" charset="0"/>
                <a:ea typeface="Cambria" panose="02040503050406030204" pitchFamily="18" charset="0"/>
              </a:rPr>
              <a:t>R2 has a topology table, and in this topology table it will save this metric, the advertised distance to reach this destination is 5.</a:t>
            </a:r>
          </a:p>
        </p:txBody>
      </p:sp>
      <p:pic>
        <p:nvPicPr>
          <p:cNvPr id="4" name="Picture 3">
            <a:extLst>
              <a:ext uri="{FF2B5EF4-FFF2-40B4-BE49-F238E27FC236}">
                <a16:creationId xmlns:a16="http://schemas.microsoft.com/office/drawing/2014/main" id="{2552EDCD-053B-63EE-A12A-3557840A4606}"/>
              </a:ext>
            </a:extLst>
          </p:cNvPr>
          <p:cNvPicPr>
            <a:picLocks noChangeAspect="1"/>
          </p:cNvPicPr>
          <p:nvPr/>
        </p:nvPicPr>
        <p:blipFill>
          <a:blip r:embed="rId6"/>
          <a:stretch>
            <a:fillRect/>
          </a:stretch>
        </p:blipFill>
        <p:spPr>
          <a:xfrm>
            <a:off x="791030" y="726076"/>
            <a:ext cx="7685314" cy="2155010"/>
          </a:xfrm>
          <a:prstGeom prst="rect">
            <a:avLst/>
          </a:prstGeom>
        </p:spPr>
      </p:pic>
    </p:spTree>
    <p:extLst>
      <p:ext uri="{BB962C8B-B14F-4D97-AF65-F5344CB8AC3E}">
        <p14:creationId xmlns:p14="http://schemas.microsoft.com/office/powerpoint/2010/main" val="48713376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038" y="4750"/>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pic>
        <p:nvPicPr>
          <p:cNvPr id="68" name="Google Shape;68;p15"/>
          <p:cNvPicPr preferRelativeResize="0"/>
          <p:nvPr/>
        </p:nvPicPr>
        <p:blipFill>
          <a:blip r:embed="rId5">
            <a:alphaModFix/>
          </a:blip>
          <a:stretch>
            <a:fillRect/>
          </a:stretch>
        </p:blipFill>
        <p:spPr>
          <a:xfrm>
            <a:off x="7363438" y="148588"/>
            <a:ext cx="1495425" cy="371475"/>
          </a:xfrm>
          <a:prstGeom prst="rect">
            <a:avLst/>
          </a:prstGeom>
          <a:noFill/>
          <a:ln>
            <a:noFill/>
          </a:ln>
        </p:spPr>
      </p:pic>
      <p:sp>
        <p:nvSpPr>
          <p:cNvPr id="69" name="Google Shape;69;p15"/>
          <p:cNvSpPr txBox="1"/>
          <p:nvPr/>
        </p:nvSpPr>
        <p:spPr>
          <a:xfrm>
            <a:off x="184936" y="95413"/>
            <a:ext cx="7200000" cy="540000"/>
          </a:xfrm>
          <a:prstGeom prst="rect">
            <a:avLst/>
          </a:prstGeom>
          <a:noFill/>
          <a:ln>
            <a:noFill/>
          </a:ln>
        </p:spPr>
        <p:txBody>
          <a:bodyPr spcFirstLastPara="1" wrap="square" lIns="91425" tIns="91425" rIns="91425" bIns="91425" anchor="t" anchorCtr="0">
            <a:spAutoFit/>
          </a:bodyPr>
          <a:lstStyle/>
          <a:p>
            <a:pPr lvl="0"/>
            <a:r>
              <a:rPr lang="en-US" sz="2300" dirty="0">
                <a:solidFill>
                  <a:srgbClr val="00A4B6"/>
                </a:solidFill>
                <a:latin typeface="Cambria" panose="02040503050406030204" pitchFamily="18" charset="0"/>
                <a:ea typeface="Cambria" panose="02040503050406030204" pitchFamily="18" charset="0"/>
                <a:cs typeface="Proxima Nova"/>
                <a:sym typeface="Proxima Nova"/>
              </a:rPr>
              <a:t>EIGRP</a:t>
            </a:r>
          </a:p>
        </p:txBody>
      </p:sp>
      <p:sp>
        <p:nvSpPr>
          <p:cNvPr id="71" name="Google Shape;71;p15"/>
          <p:cNvSpPr txBox="1"/>
          <p:nvPr/>
        </p:nvSpPr>
        <p:spPr>
          <a:xfrm>
            <a:off x="127220" y="690900"/>
            <a:ext cx="8915179" cy="4370397"/>
          </a:xfrm>
          <a:prstGeom prst="rect">
            <a:avLst/>
          </a:prstGeom>
          <a:noFill/>
          <a:ln>
            <a:noFill/>
          </a:ln>
        </p:spPr>
        <p:txBody>
          <a:bodyPr spcFirstLastPara="1" wrap="square" lIns="91425" tIns="91425" rIns="91425" bIns="91425" anchor="t" anchorCtr="0">
            <a:spAutoFit/>
          </a:bodyPr>
          <a:lstStyle/>
          <a:p>
            <a:pPr marL="180975" lvl="2" indent="-180975" algn="just">
              <a:buFont typeface="Arial" panose="020B0604020202020204" pitchFamily="34" charset="0"/>
              <a:buChar char="•"/>
            </a:pPr>
            <a:endParaRPr lang="en-US" sz="1700" dirty="0">
              <a:latin typeface="Cambria" panose="02040503050406030204" pitchFamily="18" charset="0"/>
              <a:ea typeface="Cambria" panose="02040503050406030204" pitchFamily="18" charset="0"/>
            </a:endParaRPr>
          </a:p>
          <a:p>
            <a:pPr marL="180975" lvl="2" indent="-180975" algn="just">
              <a:buFont typeface="Arial" panose="020B0604020202020204" pitchFamily="34" charset="0"/>
              <a:buChar char="•"/>
            </a:pPr>
            <a:endParaRPr lang="en-US" sz="1700" dirty="0">
              <a:latin typeface="Cambria" panose="02040503050406030204" pitchFamily="18" charset="0"/>
              <a:ea typeface="Cambria" panose="02040503050406030204" pitchFamily="18" charset="0"/>
            </a:endParaRPr>
          </a:p>
          <a:p>
            <a:pPr marL="180975" lvl="2" indent="-180975" algn="just">
              <a:buFont typeface="Arial" panose="020B0604020202020204" pitchFamily="34" charset="0"/>
              <a:buChar char="•"/>
            </a:pPr>
            <a:endParaRPr lang="en-US" sz="1700" dirty="0">
              <a:latin typeface="Cambria" panose="02040503050406030204" pitchFamily="18" charset="0"/>
              <a:ea typeface="Cambria" panose="02040503050406030204" pitchFamily="18" charset="0"/>
            </a:endParaRPr>
          </a:p>
          <a:p>
            <a:pPr marL="180975" lvl="2" indent="-180975" algn="just">
              <a:buFont typeface="Arial" panose="020B0604020202020204" pitchFamily="34" charset="0"/>
              <a:buChar char="•"/>
            </a:pPr>
            <a:endParaRPr lang="en-US" sz="1700" dirty="0">
              <a:latin typeface="Cambria" panose="02040503050406030204" pitchFamily="18" charset="0"/>
              <a:ea typeface="Cambria" panose="02040503050406030204" pitchFamily="18" charset="0"/>
            </a:endParaRPr>
          </a:p>
          <a:p>
            <a:pPr marL="180975" lvl="2" indent="-180975" algn="just">
              <a:buFont typeface="Arial" panose="020B0604020202020204" pitchFamily="34" charset="0"/>
              <a:buChar char="•"/>
            </a:pPr>
            <a:endParaRPr lang="en-US" sz="1700" dirty="0">
              <a:latin typeface="Cambria" panose="02040503050406030204" pitchFamily="18" charset="0"/>
              <a:ea typeface="Cambria" panose="02040503050406030204" pitchFamily="18" charset="0"/>
            </a:endParaRPr>
          </a:p>
          <a:p>
            <a:pPr marL="180975" lvl="2" indent="-180975" algn="just">
              <a:buFont typeface="Arial" panose="020B0604020202020204" pitchFamily="34" charset="0"/>
              <a:buChar char="•"/>
            </a:pPr>
            <a:endParaRPr lang="en-US" sz="1700" dirty="0">
              <a:latin typeface="Cambria" panose="02040503050406030204" pitchFamily="18" charset="0"/>
              <a:ea typeface="Cambria" panose="02040503050406030204" pitchFamily="18" charset="0"/>
            </a:endParaRPr>
          </a:p>
          <a:p>
            <a:pPr marL="180975" lvl="2" indent="-180975" algn="just">
              <a:buFont typeface="Arial" panose="020B0604020202020204" pitchFamily="34" charset="0"/>
              <a:buChar char="•"/>
            </a:pPr>
            <a:endParaRPr lang="en-US" sz="1700" dirty="0">
              <a:latin typeface="Cambria" panose="02040503050406030204" pitchFamily="18" charset="0"/>
              <a:ea typeface="Cambria" panose="02040503050406030204" pitchFamily="18" charset="0"/>
            </a:endParaRPr>
          </a:p>
          <a:p>
            <a:pPr marL="180975" lvl="2" indent="-180975" algn="just">
              <a:buFont typeface="Arial" panose="020B0604020202020204" pitchFamily="34" charset="0"/>
              <a:buChar char="•"/>
            </a:pPr>
            <a:endParaRPr lang="en-US" sz="1700" dirty="0">
              <a:latin typeface="Cambria" panose="02040503050406030204" pitchFamily="18" charset="0"/>
              <a:ea typeface="Cambria" panose="02040503050406030204" pitchFamily="18" charset="0"/>
            </a:endParaRPr>
          </a:p>
          <a:p>
            <a:pPr marL="180975" lvl="2" indent="-180975" algn="just">
              <a:buFont typeface="Arial" panose="020B0604020202020204" pitchFamily="34" charset="0"/>
              <a:buChar char="•"/>
            </a:pPr>
            <a:endParaRPr lang="en-US" sz="1700" dirty="0">
              <a:latin typeface="Cambria" panose="02040503050406030204" pitchFamily="18" charset="0"/>
              <a:ea typeface="Cambria" panose="02040503050406030204" pitchFamily="18" charset="0"/>
            </a:endParaRPr>
          </a:p>
          <a:p>
            <a:pPr marL="180975" lvl="2" indent="-180975" algn="just">
              <a:buFont typeface="Arial" panose="020B0604020202020204" pitchFamily="34" charset="0"/>
              <a:buChar char="•"/>
            </a:pPr>
            <a:r>
              <a:rPr lang="en-US" sz="1700" dirty="0">
                <a:latin typeface="Cambria" panose="02040503050406030204" pitchFamily="18" charset="0"/>
                <a:ea typeface="Cambria" panose="02040503050406030204" pitchFamily="18" charset="0"/>
              </a:rPr>
              <a:t>We know the advertised distance is five since this is what R3 told us. But the distance between R2 and R3 is 10. R2 now knows feasible distance is 15, and it will be saved in the topology table.</a:t>
            </a:r>
          </a:p>
          <a:p>
            <a:pPr marL="180975" lvl="2" indent="-180975" algn="just">
              <a:buFont typeface="Arial" panose="020B0604020202020204" pitchFamily="34" charset="0"/>
              <a:buChar char="•"/>
            </a:pPr>
            <a:endParaRPr lang="en-US" sz="1700" dirty="0">
              <a:latin typeface="Cambria" panose="02040503050406030204" pitchFamily="18" charset="0"/>
              <a:ea typeface="Cambria" panose="02040503050406030204" pitchFamily="18" charset="0"/>
            </a:endParaRPr>
          </a:p>
          <a:p>
            <a:pPr marL="180975" lvl="2" indent="-180975" algn="just">
              <a:buFont typeface="Arial" panose="020B0604020202020204" pitchFamily="34" charset="0"/>
              <a:buChar char="•"/>
            </a:pPr>
            <a:r>
              <a:rPr lang="en-US" sz="1700" dirty="0">
                <a:latin typeface="Cambria" panose="02040503050406030204" pitchFamily="18" charset="0"/>
                <a:ea typeface="Cambria" panose="02040503050406030204" pitchFamily="18" charset="0"/>
              </a:rPr>
              <a:t>You have now learned two important concepts of EIGRP. The advertised distance, your neighbor tells you how far it is for him to reach the destination, and the feasible distance which is your total distance to get to the destination.</a:t>
            </a:r>
          </a:p>
        </p:txBody>
      </p:sp>
      <p:pic>
        <p:nvPicPr>
          <p:cNvPr id="3074" name="Picture 2" descr="eigrp feasible distance">
            <a:extLst>
              <a:ext uri="{FF2B5EF4-FFF2-40B4-BE49-F238E27FC236}">
                <a16:creationId xmlns:a16="http://schemas.microsoft.com/office/drawing/2014/main" id="{DFF838E1-94D8-2F66-0BA7-2A83989151E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9600" y="703737"/>
            <a:ext cx="8128000" cy="22862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198666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038" y="4750"/>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pic>
        <p:nvPicPr>
          <p:cNvPr id="68" name="Google Shape;68;p15"/>
          <p:cNvPicPr preferRelativeResize="0"/>
          <p:nvPr/>
        </p:nvPicPr>
        <p:blipFill>
          <a:blip r:embed="rId5">
            <a:alphaModFix/>
          </a:blip>
          <a:stretch>
            <a:fillRect/>
          </a:stretch>
        </p:blipFill>
        <p:spPr>
          <a:xfrm>
            <a:off x="7363438" y="148588"/>
            <a:ext cx="1495425" cy="371475"/>
          </a:xfrm>
          <a:prstGeom prst="rect">
            <a:avLst/>
          </a:prstGeom>
          <a:noFill/>
          <a:ln>
            <a:noFill/>
          </a:ln>
        </p:spPr>
      </p:pic>
      <p:sp>
        <p:nvSpPr>
          <p:cNvPr id="69" name="Google Shape;69;p15"/>
          <p:cNvSpPr txBox="1"/>
          <p:nvPr/>
        </p:nvSpPr>
        <p:spPr>
          <a:xfrm>
            <a:off x="184936" y="95413"/>
            <a:ext cx="7200000" cy="540000"/>
          </a:xfrm>
          <a:prstGeom prst="rect">
            <a:avLst/>
          </a:prstGeom>
          <a:noFill/>
          <a:ln>
            <a:noFill/>
          </a:ln>
        </p:spPr>
        <p:txBody>
          <a:bodyPr spcFirstLastPara="1" wrap="square" lIns="91425" tIns="91425" rIns="91425" bIns="91425" anchor="t" anchorCtr="0">
            <a:spAutoFit/>
          </a:bodyPr>
          <a:lstStyle/>
          <a:p>
            <a:pPr lvl="0"/>
            <a:r>
              <a:rPr lang="en-US" sz="2300" dirty="0">
                <a:solidFill>
                  <a:srgbClr val="00A4B6"/>
                </a:solidFill>
                <a:latin typeface="Cambria" panose="02040503050406030204" pitchFamily="18" charset="0"/>
                <a:ea typeface="Cambria" panose="02040503050406030204" pitchFamily="18" charset="0"/>
                <a:cs typeface="Proxima Nova"/>
                <a:sym typeface="Proxima Nova"/>
              </a:rPr>
              <a:t>EIGRP</a:t>
            </a:r>
          </a:p>
        </p:txBody>
      </p:sp>
      <p:sp>
        <p:nvSpPr>
          <p:cNvPr id="71" name="Google Shape;71;p15"/>
          <p:cNvSpPr txBox="1"/>
          <p:nvPr/>
        </p:nvSpPr>
        <p:spPr>
          <a:xfrm>
            <a:off x="127220" y="690900"/>
            <a:ext cx="8915179" cy="4370397"/>
          </a:xfrm>
          <a:prstGeom prst="rect">
            <a:avLst/>
          </a:prstGeom>
          <a:noFill/>
          <a:ln>
            <a:noFill/>
          </a:ln>
        </p:spPr>
        <p:txBody>
          <a:bodyPr spcFirstLastPara="1" wrap="square" lIns="91425" tIns="91425" rIns="91425" bIns="91425" anchor="t" anchorCtr="0">
            <a:spAutoFit/>
          </a:bodyPr>
          <a:lstStyle/>
          <a:p>
            <a:pPr marL="180975" lvl="2" indent="-180975" algn="just">
              <a:buFont typeface="Arial" panose="020B0604020202020204" pitchFamily="34" charset="0"/>
              <a:buChar char="•"/>
            </a:pPr>
            <a:endParaRPr lang="en-US" sz="1700" dirty="0">
              <a:latin typeface="Cambria" panose="02040503050406030204" pitchFamily="18" charset="0"/>
              <a:ea typeface="Cambria" panose="02040503050406030204" pitchFamily="18" charset="0"/>
            </a:endParaRPr>
          </a:p>
          <a:p>
            <a:pPr marL="180975" lvl="2" indent="-180975" algn="just">
              <a:buFont typeface="Arial" panose="020B0604020202020204" pitchFamily="34" charset="0"/>
              <a:buChar char="•"/>
            </a:pPr>
            <a:endParaRPr lang="en-US" sz="1700" dirty="0">
              <a:latin typeface="Cambria" panose="02040503050406030204" pitchFamily="18" charset="0"/>
              <a:ea typeface="Cambria" panose="02040503050406030204" pitchFamily="18" charset="0"/>
            </a:endParaRPr>
          </a:p>
          <a:p>
            <a:pPr marL="180975" lvl="2" indent="-180975" algn="just">
              <a:buFont typeface="Arial" panose="020B0604020202020204" pitchFamily="34" charset="0"/>
              <a:buChar char="•"/>
            </a:pPr>
            <a:endParaRPr lang="en-US" sz="1700" dirty="0">
              <a:latin typeface="Cambria" panose="02040503050406030204" pitchFamily="18" charset="0"/>
              <a:ea typeface="Cambria" panose="02040503050406030204" pitchFamily="18" charset="0"/>
            </a:endParaRPr>
          </a:p>
          <a:p>
            <a:pPr marL="180975" lvl="2" indent="-180975" algn="just">
              <a:buFont typeface="Arial" panose="020B0604020202020204" pitchFamily="34" charset="0"/>
              <a:buChar char="•"/>
            </a:pPr>
            <a:endParaRPr lang="en-US" sz="1700" dirty="0">
              <a:latin typeface="Cambria" panose="02040503050406030204" pitchFamily="18" charset="0"/>
              <a:ea typeface="Cambria" panose="02040503050406030204" pitchFamily="18" charset="0"/>
            </a:endParaRPr>
          </a:p>
          <a:p>
            <a:pPr marL="180975" lvl="2" indent="-180975" algn="just">
              <a:buFont typeface="Arial" panose="020B0604020202020204" pitchFamily="34" charset="0"/>
              <a:buChar char="•"/>
            </a:pPr>
            <a:endParaRPr lang="en-US" sz="1700" dirty="0">
              <a:latin typeface="Cambria" panose="02040503050406030204" pitchFamily="18" charset="0"/>
              <a:ea typeface="Cambria" panose="02040503050406030204" pitchFamily="18" charset="0"/>
            </a:endParaRPr>
          </a:p>
          <a:p>
            <a:pPr marL="180975" lvl="2" indent="-180975" algn="just">
              <a:buFont typeface="Arial" panose="020B0604020202020204" pitchFamily="34" charset="0"/>
              <a:buChar char="•"/>
            </a:pPr>
            <a:endParaRPr lang="en-US" sz="1700" dirty="0">
              <a:latin typeface="Cambria" panose="02040503050406030204" pitchFamily="18" charset="0"/>
              <a:ea typeface="Cambria" panose="02040503050406030204" pitchFamily="18" charset="0"/>
            </a:endParaRPr>
          </a:p>
          <a:p>
            <a:pPr marL="180975" lvl="2" indent="-180975" algn="just">
              <a:buFont typeface="Arial" panose="020B0604020202020204" pitchFamily="34" charset="0"/>
              <a:buChar char="•"/>
            </a:pPr>
            <a:endParaRPr lang="en-US" sz="1700" dirty="0">
              <a:latin typeface="Cambria" panose="02040503050406030204" pitchFamily="18" charset="0"/>
              <a:ea typeface="Cambria" panose="02040503050406030204" pitchFamily="18" charset="0"/>
            </a:endParaRPr>
          </a:p>
          <a:p>
            <a:pPr marL="180975" lvl="2" indent="-180975" algn="just">
              <a:buFont typeface="Arial" panose="020B0604020202020204" pitchFamily="34" charset="0"/>
              <a:buChar char="•"/>
            </a:pPr>
            <a:endParaRPr lang="en-US" sz="1700" dirty="0">
              <a:latin typeface="Cambria" panose="02040503050406030204" pitchFamily="18" charset="0"/>
              <a:ea typeface="Cambria" panose="02040503050406030204" pitchFamily="18" charset="0"/>
            </a:endParaRPr>
          </a:p>
          <a:p>
            <a:pPr marL="180975" lvl="2" indent="-180975" algn="just">
              <a:buFont typeface="Arial" panose="020B0604020202020204" pitchFamily="34" charset="0"/>
              <a:buChar char="•"/>
            </a:pPr>
            <a:endParaRPr lang="en-US" sz="1700" dirty="0">
              <a:latin typeface="Cambria" panose="02040503050406030204" pitchFamily="18" charset="0"/>
              <a:ea typeface="Cambria" panose="02040503050406030204" pitchFamily="18" charset="0"/>
            </a:endParaRPr>
          </a:p>
          <a:p>
            <a:pPr marL="180975" lvl="2" indent="-180975" algn="just">
              <a:buFont typeface="Arial" panose="020B0604020202020204" pitchFamily="34" charset="0"/>
              <a:buChar char="•"/>
            </a:pPr>
            <a:r>
              <a:rPr lang="en-US" sz="1700" dirty="0">
                <a:latin typeface="Cambria" panose="02040503050406030204" pitchFamily="18" charset="0"/>
                <a:ea typeface="Cambria" panose="02040503050406030204" pitchFamily="18" charset="0"/>
              </a:rPr>
              <a:t>Let’s continue! R2 is sending its feasible distance towards R1, which is 15. R1 will save this information in the topology table as the advertised distance. R2 is “telling” R1 the distance is 15.</a:t>
            </a:r>
          </a:p>
          <a:p>
            <a:pPr marL="180975" lvl="2" indent="-180975" algn="just">
              <a:buFont typeface="Arial" panose="020B0604020202020204" pitchFamily="34" charset="0"/>
              <a:buChar char="•"/>
            </a:pPr>
            <a:endParaRPr lang="en-US" sz="1700" dirty="0">
              <a:latin typeface="Cambria" panose="02040503050406030204" pitchFamily="18" charset="0"/>
              <a:ea typeface="Cambria" panose="02040503050406030204" pitchFamily="18" charset="0"/>
            </a:endParaRPr>
          </a:p>
          <a:p>
            <a:pPr marL="180975" lvl="2" indent="-180975" algn="just">
              <a:buFont typeface="Arial" panose="020B0604020202020204" pitchFamily="34" charset="0"/>
              <a:buChar char="•"/>
            </a:pPr>
            <a:r>
              <a:rPr lang="en-US" sz="1700" dirty="0">
                <a:latin typeface="Cambria" panose="02040503050406030204" pitchFamily="18" charset="0"/>
                <a:ea typeface="Cambria" panose="02040503050406030204" pitchFamily="18" charset="0"/>
              </a:rPr>
              <a:t>We know the advertised distance is 15 since this is what R2 told us. But the distance between R1 and R2 is 5. R1 now knows feasible distance is 20, and it will be saved in the topology table.</a:t>
            </a:r>
          </a:p>
        </p:txBody>
      </p:sp>
      <p:pic>
        <p:nvPicPr>
          <p:cNvPr id="3" name="Picture 2">
            <a:extLst>
              <a:ext uri="{FF2B5EF4-FFF2-40B4-BE49-F238E27FC236}">
                <a16:creationId xmlns:a16="http://schemas.microsoft.com/office/drawing/2014/main" id="{D2FFBD2A-2C71-00E2-59A8-19FF8457C85C}"/>
              </a:ext>
            </a:extLst>
          </p:cNvPr>
          <p:cNvPicPr>
            <a:picLocks noChangeAspect="1"/>
          </p:cNvPicPr>
          <p:nvPr/>
        </p:nvPicPr>
        <p:blipFill>
          <a:blip r:embed="rId6"/>
          <a:stretch>
            <a:fillRect/>
          </a:stretch>
        </p:blipFill>
        <p:spPr>
          <a:xfrm>
            <a:off x="811379" y="677369"/>
            <a:ext cx="7904449" cy="2298060"/>
          </a:xfrm>
          <a:prstGeom prst="rect">
            <a:avLst/>
          </a:prstGeom>
        </p:spPr>
      </p:pic>
    </p:spTree>
    <p:extLst>
      <p:ext uri="{BB962C8B-B14F-4D97-AF65-F5344CB8AC3E}">
        <p14:creationId xmlns:p14="http://schemas.microsoft.com/office/powerpoint/2010/main" val="43143805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pic>
        <p:nvPicPr>
          <p:cNvPr id="232" name="Google Shape;232;p27"/>
          <p:cNvPicPr preferRelativeResize="0"/>
          <p:nvPr/>
        </p:nvPicPr>
        <p:blipFill>
          <a:blip r:embed="rId3">
            <a:alphaModFix/>
          </a:blip>
          <a:stretch>
            <a:fillRect/>
          </a:stretch>
        </p:blipFill>
        <p:spPr>
          <a:xfrm>
            <a:off x="0" y="0"/>
            <a:ext cx="9144000" cy="5139333"/>
          </a:xfrm>
          <a:prstGeom prst="rect">
            <a:avLst/>
          </a:prstGeom>
          <a:noFill/>
          <a:ln>
            <a:noFill/>
          </a:ln>
        </p:spPr>
      </p:pic>
      <p:pic>
        <p:nvPicPr>
          <p:cNvPr id="233" name="Google Shape;233;p27"/>
          <p:cNvPicPr preferRelativeResize="0"/>
          <p:nvPr/>
        </p:nvPicPr>
        <p:blipFill>
          <a:blip r:embed="rId4">
            <a:alphaModFix/>
          </a:blip>
          <a:stretch>
            <a:fillRect/>
          </a:stretch>
        </p:blipFill>
        <p:spPr>
          <a:xfrm>
            <a:off x="4763" y="4750"/>
            <a:ext cx="9134475" cy="5133975"/>
          </a:xfrm>
          <a:prstGeom prst="rect">
            <a:avLst/>
          </a:prstGeom>
          <a:noFill/>
          <a:ln>
            <a:noFill/>
          </a:ln>
        </p:spPr>
      </p:pic>
      <p:pic>
        <p:nvPicPr>
          <p:cNvPr id="238" name="Google Shape;238;p27"/>
          <p:cNvPicPr preferRelativeResize="0"/>
          <p:nvPr/>
        </p:nvPicPr>
        <p:blipFill>
          <a:blip r:embed="rId5">
            <a:alphaModFix/>
          </a:blip>
          <a:stretch>
            <a:fillRect/>
          </a:stretch>
        </p:blipFill>
        <p:spPr>
          <a:xfrm>
            <a:off x="7363438" y="148588"/>
            <a:ext cx="1495425" cy="371475"/>
          </a:xfrm>
          <a:prstGeom prst="rect">
            <a:avLst/>
          </a:prstGeom>
          <a:noFill/>
          <a:ln>
            <a:noFill/>
          </a:ln>
        </p:spPr>
      </p:pic>
      <p:sp>
        <p:nvSpPr>
          <p:cNvPr id="2" name="TextBox 1">
            <a:extLst>
              <a:ext uri="{FF2B5EF4-FFF2-40B4-BE49-F238E27FC236}">
                <a16:creationId xmlns:a16="http://schemas.microsoft.com/office/drawing/2014/main" id="{0681B4C3-A655-3DF8-0C46-F4245930F0CF}"/>
              </a:ext>
            </a:extLst>
          </p:cNvPr>
          <p:cNvSpPr txBox="1"/>
          <p:nvPr/>
        </p:nvSpPr>
        <p:spPr>
          <a:xfrm rot="20350206">
            <a:off x="5253926" y="2154265"/>
            <a:ext cx="1425844" cy="1077218"/>
          </a:xfrm>
          <a:prstGeom prst="rect">
            <a:avLst/>
          </a:prstGeom>
          <a:noFill/>
        </p:spPr>
        <p:txBody>
          <a:bodyPr wrap="square" rtlCol="0">
            <a:spAutoFit/>
          </a:bodyPr>
          <a:lstStyle/>
          <a:p>
            <a:pPr algn="ctr"/>
            <a:r>
              <a:rPr lang="en-IN" sz="3200" b="1" dirty="0">
                <a:solidFill>
                  <a:srgbClr val="00B0F0"/>
                </a:solidFill>
                <a:latin typeface="Comic Sans MS" panose="030F0702030302020204" pitchFamily="66" charset="0"/>
              </a:rPr>
              <a:t>Thank</a:t>
            </a:r>
          </a:p>
          <a:p>
            <a:pPr algn="ctr"/>
            <a:r>
              <a:rPr lang="en-IN" sz="3200" b="1" dirty="0">
                <a:solidFill>
                  <a:srgbClr val="00B0F0"/>
                </a:solidFill>
                <a:latin typeface="Comic Sans MS" panose="030F0702030302020204" pitchFamily="66" charset="0"/>
              </a:rPr>
              <a:t>You</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pic>
        <p:nvPicPr>
          <p:cNvPr id="219" name="Google Shape;219;p26"/>
          <p:cNvPicPr preferRelativeResize="0"/>
          <p:nvPr/>
        </p:nvPicPr>
        <p:blipFill>
          <a:blip r:embed="rId3">
            <a:alphaModFix/>
          </a:blip>
          <a:stretch>
            <a:fillRect/>
          </a:stretch>
        </p:blipFill>
        <p:spPr>
          <a:xfrm>
            <a:off x="0" y="0"/>
            <a:ext cx="9144000" cy="5139333"/>
          </a:xfrm>
          <a:prstGeom prst="rect">
            <a:avLst/>
          </a:prstGeom>
          <a:noFill/>
          <a:ln>
            <a:noFill/>
          </a:ln>
        </p:spPr>
      </p:pic>
      <p:pic>
        <p:nvPicPr>
          <p:cNvPr id="220" name="Google Shape;220;p26"/>
          <p:cNvPicPr preferRelativeResize="0"/>
          <p:nvPr/>
        </p:nvPicPr>
        <p:blipFill>
          <a:blip r:embed="rId4">
            <a:alphaModFix/>
          </a:blip>
          <a:stretch>
            <a:fillRect/>
          </a:stretch>
        </p:blipFill>
        <p:spPr>
          <a:xfrm>
            <a:off x="4763" y="4750"/>
            <a:ext cx="9134475" cy="5133975"/>
          </a:xfrm>
          <a:prstGeom prst="rect">
            <a:avLst/>
          </a:prstGeom>
          <a:noFill/>
          <a:ln>
            <a:noFill/>
          </a:ln>
        </p:spPr>
      </p:pic>
      <p:sp>
        <p:nvSpPr>
          <p:cNvPr id="221" name="Google Shape;221;p26"/>
          <p:cNvSpPr txBox="1"/>
          <p:nvPr/>
        </p:nvSpPr>
        <p:spPr>
          <a:xfrm>
            <a:off x="312077" y="880252"/>
            <a:ext cx="6023410" cy="1415742"/>
          </a:xfrm>
          <a:prstGeom prst="rect">
            <a:avLst/>
          </a:prstGeom>
          <a:noFill/>
          <a:ln>
            <a:noFill/>
          </a:ln>
        </p:spPr>
        <p:txBody>
          <a:bodyPr spcFirstLastPara="1" wrap="square" lIns="91425" tIns="91425" rIns="91425" bIns="91425" anchor="t" anchorCtr="0">
            <a:spAutoFit/>
          </a:bodyPr>
          <a:lstStyle/>
          <a:p>
            <a:pPr lvl="0"/>
            <a:r>
              <a:rPr lang="en-IN" sz="4000" b="1" dirty="0">
                <a:solidFill>
                  <a:schemeClr val="dk2"/>
                </a:solidFill>
                <a:latin typeface="Proxima Nova"/>
                <a:ea typeface="Proxima Nova"/>
                <a:cs typeface="Proxima Nova"/>
                <a:sym typeface="Proxima Nova"/>
              </a:rPr>
              <a:t>Network Layer Design Issues</a:t>
            </a:r>
          </a:p>
        </p:txBody>
      </p:sp>
      <p:pic>
        <p:nvPicPr>
          <p:cNvPr id="225" name="Google Shape;225;p26"/>
          <p:cNvPicPr preferRelativeResize="0"/>
          <p:nvPr/>
        </p:nvPicPr>
        <p:blipFill>
          <a:blip r:embed="rId5">
            <a:alphaModFix/>
          </a:blip>
          <a:stretch>
            <a:fillRect/>
          </a:stretch>
        </p:blipFill>
        <p:spPr>
          <a:xfrm>
            <a:off x="7363438" y="148588"/>
            <a:ext cx="1495425" cy="371475"/>
          </a:xfrm>
          <a:prstGeom prst="rect">
            <a:avLst/>
          </a:prstGeom>
          <a:noFill/>
          <a:ln>
            <a:noFill/>
          </a:ln>
        </p:spPr>
      </p:pic>
    </p:spTree>
    <p:extLst>
      <p:ext uri="{BB962C8B-B14F-4D97-AF65-F5344CB8AC3E}">
        <p14:creationId xmlns:p14="http://schemas.microsoft.com/office/powerpoint/2010/main" val="406317570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038" y="4750"/>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pic>
        <p:nvPicPr>
          <p:cNvPr id="68" name="Google Shape;68;p15"/>
          <p:cNvPicPr preferRelativeResize="0"/>
          <p:nvPr/>
        </p:nvPicPr>
        <p:blipFill>
          <a:blip r:embed="rId5">
            <a:alphaModFix/>
          </a:blip>
          <a:stretch>
            <a:fillRect/>
          </a:stretch>
        </p:blipFill>
        <p:spPr>
          <a:xfrm>
            <a:off x="7363438" y="148588"/>
            <a:ext cx="1495425" cy="371475"/>
          </a:xfrm>
          <a:prstGeom prst="rect">
            <a:avLst/>
          </a:prstGeom>
          <a:noFill/>
          <a:ln>
            <a:noFill/>
          </a:ln>
        </p:spPr>
      </p:pic>
      <p:sp>
        <p:nvSpPr>
          <p:cNvPr id="69" name="Google Shape;69;p15"/>
          <p:cNvSpPr txBox="1"/>
          <p:nvPr/>
        </p:nvSpPr>
        <p:spPr>
          <a:xfrm>
            <a:off x="184936" y="95413"/>
            <a:ext cx="7200000" cy="540000"/>
          </a:xfrm>
          <a:prstGeom prst="rect">
            <a:avLst/>
          </a:prstGeom>
          <a:noFill/>
          <a:ln>
            <a:noFill/>
          </a:ln>
        </p:spPr>
        <p:txBody>
          <a:bodyPr spcFirstLastPara="1" wrap="square" lIns="91425" tIns="91425" rIns="91425" bIns="91425" anchor="t" anchorCtr="0">
            <a:spAutoFit/>
          </a:bodyPr>
          <a:lstStyle/>
          <a:p>
            <a:pPr lvl="0"/>
            <a:r>
              <a:rPr lang="en-US" sz="2300" dirty="0">
                <a:solidFill>
                  <a:srgbClr val="00A4B6"/>
                </a:solidFill>
                <a:latin typeface="Cambria" panose="02040503050406030204" pitchFamily="18" charset="0"/>
                <a:ea typeface="Cambria" panose="02040503050406030204" pitchFamily="18" charset="0"/>
                <a:cs typeface="Proxima Nova"/>
                <a:sym typeface="Proxima Nova"/>
              </a:rPr>
              <a:t>Network Layer </a:t>
            </a:r>
            <a:r>
              <a:rPr lang="en-US" sz="2300">
                <a:solidFill>
                  <a:srgbClr val="00A4B6"/>
                </a:solidFill>
                <a:latin typeface="Cambria" panose="02040503050406030204" pitchFamily="18" charset="0"/>
                <a:ea typeface="Cambria" panose="02040503050406030204" pitchFamily="18" charset="0"/>
                <a:cs typeface="Proxima Nova"/>
                <a:sym typeface="Proxima Nova"/>
              </a:rPr>
              <a:t>Design Issues</a:t>
            </a:r>
            <a:endParaRPr sz="2300" dirty="0">
              <a:solidFill>
                <a:srgbClr val="00A4B6"/>
              </a:solidFill>
              <a:latin typeface="Cambria" panose="02040503050406030204" pitchFamily="18" charset="0"/>
              <a:ea typeface="Cambria" panose="02040503050406030204" pitchFamily="18" charset="0"/>
              <a:cs typeface="Proxima Nova"/>
              <a:sym typeface="Proxima Nova"/>
            </a:endParaRPr>
          </a:p>
        </p:txBody>
      </p:sp>
      <p:sp>
        <p:nvSpPr>
          <p:cNvPr id="71" name="Google Shape;71;p15"/>
          <p:cNvSpPr txBox="1"/>
          <p:nvPr/>
        </p:nvSpPr>
        <p:spPr>
          <a:xfrm>
            <a:off x="127220" y="639403"/>
            <a:ext cx="8864379" cy="1415742"/>
          </a:xfrm>
          <a:prstGeom prst="rect">
            <a:avLst/>
          </a:prstGeom>
          <a:noFill/>
          <a:ln>
            <a:noFill/>
          </a:ln>
        </p:spPr>
        <p:txBody>
          <a:bodyPr spcFirstLastPara="1" wrap="square" lIns="91425" tIns="91425" rIns="91425" bIns="91425" anchor="t" anchorCtr="0">
            <a:spAutoFit/>
          </a:bodyPr>
          <a:lstStyle/>
          <a:p>
            <a:pPr marL="200025" lvl="2" indent="-200025" algn="just">
              <a:buFont typeface="Arial" panose="020B0604020202020204" pitchFamily="34" charset="0"/>
              <a:buChar char="•"/>
            </a:pPr>
            <a:r>
              <a:rPr lang="en-US" sz="1600" dirty="0">
                <a:latin typeface="Cambria" panose="02040503050406030204" pitchFamily="18" charset="0"/>
                <a:ea typeface="Cambria" panose="02040503050406030204" pitchFamily="18" charset="0"/>
              </a:rPr>
              <a:t>The design issues can be elaborated under four heads −</a:t>
            </a:r>
          </a:p>
          <a:p>
            <a:pPr marL="536575" lvl="2" indent="-285750" algn="just">
              <a:buFont typeface="Wingdings" panose="05000000000000000000" pitchFamily="2" charset="2"/>
              <a:buChar char="ü"/>
            </a:pPr>
            <a:r>
              <a:rPr lang="en-US" sz="1600" dirty="0">
                <a:latin typeface="Cambria" panose="02040503050406030204" pitchFamily="18" charset="0"/>
                <a:ea typeface="Cambria" panose="02040503050406030204" pitchFamily="18" charset="0"/>
              </a:rPr>
              <a:t>Store − and − Forward Packet Switching</a:t>
            </a:r>
          </a:p>
          <a:p>
            <a:pPr marL="536575" lvl="2" indent="-285750" algn="just">
              <a:buFont typeface="Wingdings" panose="05000000000000000000" pitchFamily="2" charset="2"/>
              <a:buChar char="ü"/>
            </a:pPr>
            <a:r>
              <a:rPr lang="en-US" sz="1600" dirty="0">
                <a:latin typeface="Cambria" panose="02040503050406030204" pitchFamily="18" charset="0"/>
                <a:ea typeface="Cambria" panose="02040503050406030204" pitchFamily="18" charset="0"/>
              </a:rPr>
              <a:t>Services to Transport Layer</a:t>
            </a:r>
          </a:p>
          <a:p>
            <a:pPr marL="536575" lvl="2" indent="-285750" algn="just">
              <a:buFont typeface="Wingdings" panose="05000000000000000000" pitchFamily="2" charset="2"/>
              <a:buChar char="ü"/>
            </a:pPr>
            <a:r>
              <a:rPr lang="en-US" sz="1600" dirty="0">
                <a:latin typeface="Cambria" panose="02040503050406030204" pitchFamily="18" charset="0"/>
                <a:ea typeface="Cambria" panose="02040503050406030204" pitchFamily="18" charset="0"/>
              </a:rPr>
              <a:t>Providing Connection Oriented Service</a:t>
            </a:r>
          </a:p>
          <a:p>
            <a:pPr marL="536575" lvl="2" indent="-285750" algn="just">
              <a:buFont typeface="Wingdings" panose="05000000000000000000" pitchFamily="2" charset="2"/>
              <a:buChar char="ü"/>
            </a:pPr>
            <a:r>
              <a:rPr lang="en-US" sz="1600" dirty="0">
                <a:latin typeface="Cambria" panose="02040503050406030204" pitchFamily="18" charset="0"/>
                <a:ea typeface="Cambria" panose="02040503050406030204" pitchFamily="18" charset="0"/>
              </a:rPr>
              <a:t>Providing Connectionless Service</a:t>
            </a:r>
          </a:p>
        </p:txBody>
      </p:sp>
    </p:spTree>
    <p:extLst>
      <p:ext uri="{BB962C8B-B14F-4D97-AF65-F5344CB8AC3E}">
        <p14:creationId xmlns:p14="http://schemas.microsoft.com/office/powerpoint/2010/main" val="65358913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038" y="4750"/>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pic>
        <p:nvPicPr>
          <p:cNvPr id="68" name="Google Shape;68;p15"/>
          <p:cNvPicPr preferRelativeResize="0"/>
          <p:nvPr/>
        </p:nvPicPr>
        <p:blipFill>
          <a:blip r:embed="rId5">
            <a:alphaModFix/>
          </a:blip>
          <a:stretch>
            <a:fillRect/>
          </a:stretch>
        </p:blipFill>
        <p:spPr>
          <a:xfrm>
            <a:off x="7363438" y="148588"/>
            <a:ext cx="1495425" cy="371475"/>
          </a:xfrm>
          <a:prstGeom prst="rect">
            <a:avLst/>
          </a:prstGeom>
          <a:noFill/>
          <a:ln>
            <a:noFill/>
          </a:ln>
        </p:spPr>
      </p:pic>
      <p:sp>
        <p:nvSpPr>
          <p:cNvPr id="69" name="Google Shape;69;p15"/>
          <p:cNvSpPr txBox="1"/>
          <p:nvPr/>
        </p:nvSpPr>
        <p:spPr>
          <a:xfrm>
            <a:off x="184936" y="95413"/>
            <a:ext cx="7200000" cy="540000"/>
          </a:xfrm>
          <a:prstGeom prst="rect">
            <a:avLst/>
          </a:prstGeom>
          <a:noFill/>
          <a:ln>
            <a:noFill/>
          </a:ln>
        </p:spPr>
        <p:txBody>
          <a:bodyPr spcFirstLastPara="1" wrap="square" lIns="91425" tIns="91425" rIns="91425" bIns="91425" anchor="t" anchorCtr="0">
            <a:spAutoFit/>
          </a:bodyPr>
          <a:lstStyle/>
          <a:p>
            <a:pPr lvl="0"/>
            <a:r>
              <a:rPr lang="en-US" sz="2300" dirty="0">
                <a:solidFill>
                  <a:srgbClr val="00A4B6"/>
                </a:solidFill>
                <a:latin typeface="Cambria" panose="02040503050406030204" pitchFamily="18" charset="0"/>
                <a:ea typeface="Cambria" panose="02040503050406030204" pitchFamily="18" charset="0"/>
                <a:cs typeface="Proxima Nova"/>
                <a:sym typeface="Proxima Nova"/>
              </a:rPr>
              <a:t>Network Layer Design Issues</a:t>
            </a:r>
            <a:endParaRPr sz="2300" dirty="0">
              <a:solidFill>
                <a:srgbClr val="00A4B6"/>
              </a:solidFill>
              <a:latin typeface="Cambria" panose="02040503050406030204" pitchFamily="18" charset="0"/>
              <a:ea typeface="Cambria" panose="02040503050406030204" pitchFamily="18" charset="0"/>
              <a:cs typeface="Proxima Nova"/>
              <a:sym typeface="Proxima Nova"/>
            </a:endParaRPr>
          </a:p>
        </p:txBody>
      </p:sp>
      <p:sp>
        <p:nvSpPr>
          <p:cNvPr id="71" name="Google Shape;71;p15"/>
          <p:cNvSpPr txBox="1"/>
          <p:nvPr/>
        </p:nvSpPr>
        <p:spPr>
          <a:xfrm>
            <a:off x="127220" y="639403"/>
            <a:ext cx="8864379" cy="3877954"/>
          </a:xfrm>
          <a:prstGeom prst="rect">
            <a:avLst/>
          </a:prstGeom>
          <a:noFill/>
          <a:ln>
            <a:noFill/>
          </a:ln>
        </p:spPr>
        <p:txBody>
          <a:bodyPr spcFirstLastPara="1" wrap="square" lIns="91425" tIns="91425" rIns="91425" bIns="91425" anchor="t" anchorCtr="0">
            <a:spAutoFit/>
          </a:bodyPr>
          <a:lstStyle/>
          <a:p>
            <a:pPr marL="180975" lvl="2" indent="-180975" algn="just">
              <a:buFont typeface="+mj-lt"/>
              <a:buAutoNum type="arabicPeriod"/>
            </a:pPr>
            <a:r>
              <a:rPr lang="en-US" sz="1600" b="1" dirty="0">
                <a:latin typeface="Cambria" panose="02040503050406030204" pitchFamily="18" charset="0"/>
                <a:ea typeface="Cambria" panose="02040503050406030204" pitchFamily="18" charset="0"/>
              </a:rPr>
              <a:t> Store and Forward packet switching</a:t>
            </a:r>
          </a:p>
          <a:p>
            <a:pPr marL="200025" lvl="2" indent="-200025" algn="just">
              <a:buFont typeface="Arial" panose="020B0604020202020204" pitchFamily="34" charset="0"/>
              <a:buChar char="•"/>
            </a:pPr>
            <a:r>
              <a:rPr lang="en-US" sz="1600" dirty="0">
                <a:latin typeface="Cambria" panose="02040503050406030204" pitchFamily="18" charset="0"/>
                <a:ea typeface="Cambria" panose="02040503050406030204" pitchFamily="18" charset="0"/>
              </a:rPr>
              <a:t>The host sends the packet to the nearest router. This packet is stored there until it has fully </a:t>
            </a:r>
            <a:r>
              <a:rPr lang="en-US" sz="1600" dirty="0" smtClean="0">
                <a:latin typeface="Cambria" panose="02040503050406030204" pitchFamily="18" charset="0"/>
                <a:ea typeface="Cambria" panose="02040503050406030204" pitchFamily="18" charset="0"/>
              </a:rPr>
              <a:t>arrived. </a:t>
            </a:r>
            <a:r>
              <a:rPr lang="en-US" sz="1600" dirty="0">
                <a:latin typeface="Cambria" panose="02040503050406030204" pitchFamily="18" charset="0"/>
                <a:ea typeface="Cambria" panose="02040503050406030204" pitchFamily="18" charset="0"/>
              </a:rPr>
              <a:t>O</a:t>
            </a:r>
            <a:r>
              <a:rPr lang="en-US" sz="1600" dirty="0" smtClean="0">
                <a:latin typeface="Cambria" panose="02040503050406030204" pitchFamily="18" charset="0"/>
                <a:ea typeface="Cambria" panose="02040503050406030204" pitchFamily="18" charset="0"/>
              </a:rPr>
              <a:t>nce </a:t>
            </a:r>
            <a:r>
              <a:rPr lang="en-US" sz="1600" dirty="0">
                <a:latin typeface="Cambria" panose="02040503050406030204" pitchFamily="18" charset="0"/>
                <a:ea typeface="Cambria" panose="02040503050406030204" pitchFamily="18" charset="0"/>
              </a:rPr>
              <a:t>the link is fully processed by verifying the checksum then it is forwarded to the next router till it reaches the destination. This mechanism is called “Store and Forward packet switching.”</a:t>
            </a:r>
          </a:p>
          <a:p>
            <a:pPr marL="200025" lvl="2" indent="-200025" algn="just">
              <a:buFont typeface="Arial" panose="020B0604020202020204" pitchFamily="34" charset="0"/>
              <a:buChar char="•"/>
            </a:pPr>
            <a:endParaRPr lang="en-US" sz="1600" dirty="0">
              <a:latin typeface="Cambria" panose="02040503050406030204" pitchFamily="18" charset="0"/>
              <a:ea typeface="Cambria" panose="02040503050406030204" pitchFamily="18" charset="0"/>
            </a:endParaRPr>
          </a:p>
          <a:p>
            <a:pPr marL="180975" lvl="2" indent="-180975" algn="just">
              <a:buFont typeface="+mj-lt"/>
              <a:buAutoNum type="arabicPeriod" startAt="2"/>
            </a:pPr>
            <a:r>
              <a:rPr lang="en-US" sz="1600" b="1" dirty="0">
                <a:latin typeface="Cambria" panose="02040503050406030204" pitchFamily="18" charset="0"/>
                <a:ea typeface="Cambria" panose="02040503050406030204" pitchFamily="18" charset="0"/>
              </a:rPr>
              <a:t> Services to Transport Layer</a:t>
            </a:r>
          </a:p>
          <a:p>
            <a:pPr marL="200025" lvl="2" indent="-200025" algn="just">
              <a:buFont typeface="Arial" panose="020B0604020202020204" pitchFamily="34" charset="0"/>
              <a:buChar char="•"/>
            </a:pPr>
            <a:r>
              <a:rPr lang="en-US" sz="1600" dirty="0">
                <a:latin typeface="Cambria" panose="02040503050406030204" pitchFamily="18" charset="0"/>
                <a:ea typeface="Cambria" panose="02040503050406030204" pitchFamily="18" charset="0"/>
              </a:rPr>
              <a:t>The network layer provides service its immediate upper layer, namely transport layer, through the network − transport layer interface. The two types of services provided are −</a:t>
            </a:r>
          </a:p>
          <a:p>
            <a:pPr marL="200025" lvl="2" indent="-200025" algn="just">
              <a:buFont typeface="Arial" panose="020B0604020202020204" pitchFamily="34" charset="0"/>
              <a:buChar char="•"/>
            </a:pPr>
            <a:endParaRPr lang="en-US" sz="1600" dirty="0">
              <a:latin typeface="Cambria" panose="02040503050406030204" pitchFamily="18" charset="0"/>
              <a:ea typeface="Cambria" panose="02040503050406030204" pitchFamily="18" charset="0"/>
            </a:endParaRPr>
          </a:p>
          <a:p>
            <a:pPr marL="536575" lvl="2" indent="-285750" algn="just">
              <a:buFont typeface="Wingdings" panose="05000000000000000000" pitchFamily="2" charset="2"/>
              <a:buChar char="ü"/>
            </a:pPr>
            <a:r>
              <a:rPr lang="en-US" sz="1600" dirty="0">
                <a:latin typeface="Cambria" panose="02040503050406030204" pitchFamily="18" charset="0"/>
                <a:ea typeface="Cambria" panose="02040503050406030204" pitchFamily="18" charset="0"/>
              </a:rPr>
              <a:t>Connection − Oriented Service − In this service, a path is setup between the source and the destination, and all the data packets belonging to a message are routed along this path.</a:t>
            </a:r>
          </a:p>
          <a:p>
            <a:pPr marL="536575" lvl="2" indent="-285750" algn="just">
              <a:buFont typeface="Wingdings" panose="05000000000000000000" pitchFamily="2" charset="2"/>
              <a:buChar char="ü"/>
            </a:pPr>
            <a:endParaRPr lang="en-US" sz="1600" dirty="0">
              <a:latin typeface="Cambria" panose="02040503050406030204" pitchFamily="18" charset="0"/>
              <a:ea typeface="Cambria" panose="02040503050406030204" pitchFamily="18" charset="0"/>
            </a:endParaRPr>
          </a:p>
          <a:p>
            <a:pPr marL="536575" lvl="2" indent="-285750" algn="just">
              <a:buFont typeface="Wingdings" panose="05000000000000000000" pitchFamily="2" charset="2"/>
              <a:buChar char="ü"/>
            </a:pPr>
            <a:r>
              <a:rPr lang="en-US" sz="1600" dirty="0">
                <a:latin typeface="Cambria" panose="02040503050406030204" pitchFamily="18" charset="0"/>
                <a:ea typeface="Cambria" panose="02040503050406030204" pitchFamily="18" charset="0"/>
              </a:rPr>
              <a:t>Connectionless Service − In this service, each packet of the message is considered as an independent entity and is individually routed from the source to the destination.</a:t>
            </a:r>
          </a:p>
        </p:txBody>
      </p:sp>
    </p:spTree>
    <p:extLst>
      <p:ext uri="{BB962C8B-B14F-4D97-AF65-F5344CB8AC3E}">
        <p14:creationId xmlns:p14="http://schemas.microsoft.com/office/powerpoint/2010/main" val="2402318927"/>
      </p:ext>
    </p:extLst>
  </p:cSld>
  <p:clrMapOvr>
    <a:masterClrMapping/>
  </p:clrMapOvr>
  <p:timing>
    <p:tnLst>
      <p:par>
        <p:cTn id="1" dur="indefinite" restart="never" nodeType="tmRoot"/>
      </p:par>
    </p:tn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10060</TotalTime>
  <Words>3156</Words>
  <Application>Microsoft Office PowerPoint</Application>
  <PresentationFormat>On-screen Show (16:9)</PresentationFormat>
  <Paragraphs>417</Paragraphs>
  <Slides>65</Slides>
  <Notes>65</Notes>
  <HiddenSlides>0</HiddenSlides>
  <MMClips>0</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65</vt:i4>
      </vt:variant>
    </vt:vector>
  </HeadingPairs>
  <TitlesOfParts>
    <vt:vector size="75" baseType="lpstr">
      <vt:lpstr>Calibri</vt:lpstr>
      <vt:lpstr>Arial</vt:lpstr>
      <vt:lpstr>Calibri Light</vt:lpstr>
      <vt:lpstr>Wingdings</vt:lpstr>
      <vt:lpstr>Comic Sans MS</vt:lpstr>
      <vt:lpstr>Proxima Nova</vt:lpstr>
      <vt:lpstr>Cambria</vt:lpstr>
      <vt:lpstr>Simple Light</vt:lpstr>
      <vt:lpstr>Office Theme</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admin</cp:lastModifiedBy>
  <cp:revision>1234</cp:revision>
  <dcterms:modified xsi:type="dcterms:W3CDTF">2024-03-19T05:38:50Z</dcterms:modified>
</cp:coreProperties>
</file>